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279" r:id="rId2"/>
    <p:sldId id="258" r:id="rId3"/>
    <p:sldId id="298" r:id="rId4"/>
    <p:sldId id="293" r:id="rId5"/>
    <p:sldId id="306" r:id="rId6"/>
    <p:sldId id="307" r:id="rId7"/>
    <p:sldId id="294" r:id="rId8"/>
    <p:sldId id="295" r:id="rId9"/>
    <p:sldId id="296" r:id="rId10"/>
    <p:sldId id="297" r:id="rId11"/>
    <p:sldId id="299" r:id="rId12"/>
    <p:sldId id="300" r:id="rId13"/>
    <p:sldId id="308" r:id="rId14"/>
    <p:sldId id="309" r:id="rId15"/>
    <p:sldId id="303" r:id="rId16"/>
    <p:sldId id="304" r:id="rId17"/>
    <p:sldId id="305" r:id="rId18"/>
    <p:sldId id="302" r:id="rId19"/>
    <p:sldId id="301" r:id="rId20"/>
    <p:sldId id="291" r:id="rId21"/>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CF7383-24F6-4389-AD7E-1E63D7D09468}">
          <p14:sldIdLst>
            <p14:sldId id="279"/>
            <p14:sldId id="258"/>
            <p14:sldId id="298"/>
            <p14:sldId id="293"/>
            <p14:sldId id="306"/>
            <p14:sldId id="307"/>
            <p14:sldId id="294"/>
            <p14:sldId id="295"/>
            <p14:sldId id="296"/>
            <p14:sldId id="297"/>
            <p14:sldId id="299"/>
            <p14:sldId id="300"/>
            <p14:sldId id="308"/>
            <p14:sldId id="309"/>
            <p14:sldId id="303"/>
            <p14:sldId id="304"/>
            <p14:sldId id="305"/>
            <p14:sldId id="302"/>
            <p14:sldId id="301"/>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e O'Loughlin" initials="LO" lastIdx="2" clrIdx="0">
    <p:extLst>
      <p:ext uri="{19B8F6BF-5375-455C-9EA6-DF929625EA0E}">
        <p15:presenceInfo xmlns:p15="http://schemas.microsoft.com/office/powerpoint/2012/main" userId="S-1-5-21-2833004597-1381128737-22656787-15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86" autoAdjust="0"/>
  </p:normalViewPr>
  <p:slideViewPr>
    <p:cSldViewPr>
      <p:cViewPr varScale="1">
        <p:scale>
          <a:sx n="107" d="100"/>
          <a:sy n="107" d="100"/>
        </p:scale>
        <p:origin x="101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Gilroy Light" panose="00000400000000000000" pitchFamily="50" charset="0"/>
              </a:defRPr>
            </a:lvl1pPr>
          </a:lstStyle>
          <a:p>
            <a:endParaRPr lang="en-IE" dirty="0"/>
          </a:p>
        </p:txBody>
      </p:sp>
      <p:sp>
        <p:nvSpPr>
          <p:cNvPr id="3" name="Date Placeholder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atin typeface="Gilroy Light" panose="00000400000000000000" pitchFamily="50" charset="0"/>
              </a:defRPr>
            </a:lvl1pPr>
          </a:lstStyle>
          <a:p>
            <a:fld id="{89FE9F0E-E043-4791-866D-8BF5106D014F}" type="datetimeFigureOut">
              <a:rPr lang="en-IE" smtClean="0"/>
              <a:pPr/>
              <a:t>08/08/2023</a:t>
            </a:fld>
            <a:endParaRPr lang="en-IE" dirty="0"/>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79927" y="4716661"/>
            <a:ext cx="5439410" cy="446841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Gilroy Light" panose="00000400000000000000" pitchFamily="50" charset="0"/>
              </a:defRPr>
            </a:lvl1pPr>
          </a:lstStyle>
          <a:p>
            <a:endParaRPr lang="en-IE" dirty="0"/>
          </a:p>
        </p:txBody>
      </p:sp>
      <p:sp>
        <p:nvSpPr>
          <p:cNvPr id="7" name="Slide Number Placeholder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atin typeface="Gilroy Light" panose="00000400000000000000" pitchFamily="50" charset="0"/>
              </a:defRPr>
            </a:lvl1pPr>
          </a:lstStyle>
          <a:p>
            <a:fld id="{89974620-8023-4C01-8CAE-142C941AA77F}" type="slidenum">
              <a:rPr lang="en-IE" smtClean="0"/>
              <a:pPr/>
              <a:t>‹#›</a:t>
            </a:fld>
            <a:endParaRPr lang="en-IE" dirty="0"/>
          </a:p>
        </p:txBody>
      </p:sp>
    </p:spTree>
    <p:extLst>
      <p:ext uri="{BB962C8B-B14F-4D97-AF65-F5344CB8AC3E}">
        <p14:creationId xmlns:p14="http://schemas.microsoft.com/office/powerpoint/2010/main" val="3361746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ilroy Light" panose="00000400000000000000" pitchFamily="50" charset="0"/>
        <a:ea typeface="+mn-ea"/>
        <a:cs typeface="+mn-cs"/>
      </a:defRPr>
    </a:lvl1pPr>
    <a:lvl2pPr marL="457200" algn="l" defTabSz="914400" rtl="0" eaLnBrk="1" latinLnBrk="0" hangingPunct="1">
      <a:defRPr sz="1200" kern="1200">
        <a:solidFill>
          <a:schemeClr val="tx1"/>
        </a:solidFill>
        <a:latin typeface="Gilroy Light" panose="00000400000000000000" pitchFamily="50" charset="0"/>
        <a:ea typeface="+mn-ea"/>
        <a:cs typeface="+mn-cs"/>
      </a:defRPr>
    </a:lvl2pPr>
    <a:lvl3pPr marL="914400" algn="l" defTabSz="914400" rtl="0" eaLnBrk="1" latinLnBrk="0" hangingPunct="1">
      <a:defRPr sz="1200" kern="1200">
        <a:solidFill>
          <a:schemeClr val="tx1"/>
        </a:solidFill>
        <a:latin typeface="Gilroy Light" panose="00000400000000000000" pitchFamily="50" charset="0"/>
        <a:ea typeface="+mn-ea"/>
        <a:cs typeface="+mn-cs"/>
      </a:defRPr>
    </a:lvl3pPr>
    <a:lvl4pPr marL="1371600" algn="l" defTabSz="914400" rtl="0" eaLnBrk="1" latinLnBrk="0" hangingPunct="1">
      <a:defRPr sz="1200" kern="1200">
        <a:solidFill>
          <a:schemeClr val="tx1"/>
        </a:solidFill>
        <a:latin typeface="Gilroy Light" panose="00000400000000000000" pitchFamily="50" charset="0"/>
        <a:ea typeface="+mn-ea"/>
        <a:cs typeface="+mn-cs"/>
      </a:defRPr>
    </a:lvl4pPr>
    <a:lvl5pPr marL="1828800" algn="l" defTabSz="914400" rtl="0" eaLnBrk="1" latinLnBrk="0" hangingPunct="1">
      <a:defRPr sz="1200" kern="1200">
        <a:solidFill>
          <a:schemeClr val="tx1"/>
        </a:solidFill>
        <a:latin typeface="Gilroy Light" panose="00000400000000000000"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2</a:t>
            </a:fld>
            <a:endParaRPr lang="en-IE"/>
          </a:p>
        </p:txBody>
      </p:sp>
    </p:spTree>
    <p:extLst>
      <p:ext uri="{BB962C8B-B14F-4D97-AF65-F5344CB8AC3E}">
        <p14:creationId xmlns:p14="http://schemas.microsoft.com/office/powerpoint/2010/main" val="1884944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11</a:t>
            </a:fld>
            <a:endParaRPr lang="en-IE"/>
          </a:p>
        </p:txBody>
      </p:sp>
    </p:spTree>
    <p:extLst>
      <p:ext uri="{BB962C8B-B14F-4D97-AF65-F5344CB8AC3E}">
        <p14:creationId xmlns:p14="http://schemas.microsoft.com/office/powerpoint/2010/main" val="3298819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12</a:t>
            </a:fld>
            <a:endParaRPr lang="en-IE"/>
          </a:p>
        </p:txBody>
      </p:sp>
    </p:spTree>
    <p:extLst>
      <p:ext uri="{BB962C8B-B14F-4D97-AF65-F5344CB8AC3E}">
        <p14:creationId xmlns:p14="http://schemas.microsoft.com/office/powerpoint/2010/main" val="3627270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13</a:t>
            </a:fld>
            <a:endParaRPr lang="en-IE"/>
          </a:p>
        </p:txBody>
      </p:sp>
    </p:spTree>
    <p:extLst>
      <p:ext uri="{BB962C8B-B14F-4D97-AF65-F5344CB8AC3E}">
        <p14:creationId xmlns:p14="http://schemas.microsoft.com/office/powerpoint/2010/main" val="928232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14</a:t>
            </a:fld>
            <a:endParaRPr lang="en-IE"/>
          </a:p>
        </p:txBody>
      </p:sp>
    </p:spTree>
    <p:extLst>
      <p:ext uri="{BB962C8B-B14F-4D97-AF65-F5344CB8AC3E}">
        <p14:creationId xmlns:p14="http://schemas.microsoft.com/office/powerpoint/2010/main" val="29820298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15</a:t>
            </a:fld>
            <a:endParaRPr lang="en-IE"/>
          </a:p>
        </p:txBody>
      </p:sp>
    </p:spTree>
    <p:extLst>
      <p:ext uri="{BB962C8B-B14F-4D97-AF65-F5344CB8AC3E}">
        <p14:creationId xmlns:p14="http://schemas.microsoft.com/office/powerpoint/2010/main" val="1276751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16</a:t>
            </a:fld>
            <a:endParaRPr lang="en-IE"/>
          </a:p>
        </p:txBody>
      </p:sp>
    </p:spTree>
    <p:extLst>
      <p:ext uri="{BB962C8B-B14F-4D97-AF65-F5344CB8AC3E}">
        <p14:creationId xmlns:p14="http://schemas.microsoft.com/office/powerpoint/2010/main" val="4195972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17</a:t>
            </a:fld>
            <a:endParaRPr lang="en-IE"/>
          </a:p>
        </p:txBody>
      </p:sp>
    </p:spTree>
    <p:extLst>
      <p:ext uri="{BB962C8B-B14F-4D97-AF65-F5344CB8AC3E}">
        <p14:creationId xmlns:p14="http://schemas.microsoft.com/office/powerpoint/2010/main" val="3714994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18</a:t>
            </a:fld>
            <a:endParaRPr lang="en-IE"/>
          </a:p>
        </p:txBody>
      </p:sp>
    </p:spTree>
    <p:extLst>
      <p:ext uri="{BB962C8B-B14F-4D97-AF65-F5344CB8AC3E}">
        <p14:creationId xmlns:p14="http://schemas.microsoft.com/office/powerpoint/2010/main" val="3313536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19</a:t>
            </a:fld>
            <a:endParaRPr lang="en-IE"/>
          </a:p>
        </p:txBody>
      </p:sp>
    </p:spTree>
    <p:extLst>
      <p:ext uri="{BB962C8B-B14F-4D97-AF65-F5344CB8AC3E}">
        <p14:creationId xmlns:p14="http://schemas.microsoft.com/office/powerpoint/2010/main" val="3967074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3</a:t>
            </a:fld>
            <a:endParaRPr lang="en-IE"/>
          </a:p>
        </p:txBody>
      </p:sp>
    </p:spTree>
    <p:extLst>
      <p:ext uri="{BB962C8B-B14F-4D97-AF65-F5344CB8AC3E}">
        <p14:creationId xmlns:p14="http://schemas.microsoft.com/office/powerpoint/2010/main" val="344820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4</a:t>
            </a:fld>
            <a:endParaRPr lang="en-IE"/>
          </a:p>
        </p:txBody>
      </p:sp>
    </p:spTree>
    <p:extLst>
      <p:ext uri="{BB962C8B-B14F-4D97-AF65-F5344CB8AC3E}">
        <p14:creationId xmlns:p14="http://schemas.microsoft.com/office/powerpoint/2010/main" val="1120129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5</a:t>
            </a:fld>
            <a:endParaRPr lang="en-IE"/>
          </a:p>
        </p:txBody>
      </p:sp>
    </p:spTree>
    <p:extLst>
      <p:ext uri="{BB962C8B-B14F-4D97-AF65-F5344CB8AC3E}">
        <p14:creationId xmlns:p14="http://schemas.microsoft.com/office/powerpoint/2010/main" val="388776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6</a:t>
            </a:fld>
            <a:endParaRPr lang="en-IE"/>
          </a:p>
        </p:txBody>
      </p:sp>
    </p:spTree>
    <p:extLst>
      <p:ext uri="{BB962C8B-B14F-4D97-AF65-F5344CB8AC3E}">
        <p14:creationId xmlns:p14="http://schemas.microsoft.com/office/powerpoint/2010/main" val="1139119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7</a:t>
            </a:fld>
            <a:endParaRPr lang="en-IE"/>
          </a:p>
        </p:txBody>
      </p:sp>
    </p:spTree>
    <p:extLst>
      <p:ext uri="{BB962C8B-B14F-4D97-AF65-F5344CB8AC3E}">
        <p14:creationId xmlns:p14="http://schemas.microsoft.com/office/powerpoint/2010/main" val="3048454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8</a:t>
            </a:fld>
            <a:endParaRPr lang="en-IE"/>
          </a:p>
        </p:txBody>
      </p:sp>
    </p:spTree>
    <p:extLst>
      <p:ext uri="{BB962C8B-B14F-4D97-AF65-F5344CB8AC3E}">
        <p14:creationId xmlns:p14="http://schemas.microsoft.com/office/powerpoint/2010/main" val="153224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9</a:t>
            </a:fld>
            <a:endParaRPr lang="en-IE"/>
          </a:p>
        </p:txBody>
      </p:sp>
    </p:spTree>
    <p:extLst>
      <p:ext uri="{BB962C8B-B14F-4D97-AF65-F5344CB8AC3E}">
        <p14:creationId xmlns:p14="http://schemas.microsoft.com/office/powerpoint/2010/main" val="3846985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https://www.youtube.com/watch?v=ig01z_vxQGA </a:t>
            </a:r>
          </a:p>
        </p:txBody>
      </p:sp>
      <p:sp>
        <p:nvSpPr>
          <p:cNvPr id="4" name="Slide Number Placeholder 3"/>
          <p:cNvSpPr>
            <a:spLocks noGrp="1"/>
          </p:cNvSpPr>
          <p:nvPr>
            <p:ph type="sldNum" sz="quarter" idx="10"/>
          </p:nvPr>
        </p:nvSpPr>
        <p:spPr/>
        <p:txBody>
          <a:bodyPr/>
          <a:lstStyle/>
          <a:p>
            <a:fld id="{89974620-8023-4C01-8CAE-142C941AA77F}" type="slidenum">
              <a:rPr lang="en-IE" smtClean="0"/>
              <a:t>10</a:t>
            </a:fld>
            <a:endParaRPr lang="en-IE"/>
          </a:p>
        </p:txBody>
      </p:sp>
    </p:spTree>
    <p:extLst>
      <p:ext uri="{BB962C8B-B14F-4D97-AF65-F5344CB8AC3E}">
        <p14:creationId xmlns:p14="http://schemas.microsoft.com/office/powerpoint/2010/main" val="69254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E"/>
          </a:p>
        </p:txBody>
      </p:sp>
      <p:sp>
        <p:nvSpPr>
          <p:cNvPr id="4" name="Date Placeholder 3"/>
          <p:cNvSpPr>
            <a:spLocks noGrp="1"/>
          </p:cNvSpPr>
          <p:nvPr>
            <p:ph type="dt" sz="half" idx="10"/>
          </p:nvPr>
        </p:nvSpPr>
        <p:spPr/>
        <p:txBody>
          <a:bodyPr/>
          <a:lstStyle/>
          <a:p>
            <a:fld id="{3EFE675D-6B1E-4613-8E71-74C1FC137F72}" type="datetimeFigureOut">
              <a:rPr lang="en-IE" smtClean="0"/>
              <a:t>08/08/2023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722EFF1-6E96-4921-8B12-B75DE2C2122C}" type="slidenum">
              <a:rPr lang="en-IE" smtClean="0"/>
              <a:t>‹#›</a:t>
            </a:fld>
            <a:endParaRPr lang="en-IE"/>
          </a:p>
        </p:txBody>
      </p:sp>
    </p:spTree>
    <p:extLst>
      <p:ext uri="{BB962C8B-B14F-4D97-AF65-F5344CB8AC3E}">
        <p14:creationId xmlns:p14="http://schemas.microsoft.com/office/powerpoint/2010/main" val="969994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EFE675D-6B1E-4613-8E71-74C1FC137F72}" type="datetimeFigureOut">
              <a:rPr lang="en-IE" smtClean="0"/>
              <a:t>08/08/2023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722EFF1-6E96-4921-8B12-B75DE2C2122C}" type="slidenum">
              <a:rPr lang="en-IE" smtClean="0"/>
              <a:t>‹#›</a:t>
            </a:fld>
            <a:endParaRPr lang="en-IE"/>
          </a:p>
        </p:txBody>
      </p:sp>
    </p:spTree>
    <p:extLst>
      <p:ext uri="{BB962C8B-B14F-4D97-AF65-F5344CB8AC3E}">
        <p14:creationId xmlns:p14="http://schemas.microsoft.com/office/powerpoint/2010/main" val="162652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EFE675D-6B1E-4613-8E71-74C1FC137F72}" type="datetimeFigureOut">
              <a:rPr lang="en-IE" smtClean="0"/>
              <a:t>08/08/2023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722EFF1-6E96-4921-8B12-B75DE2C2122C}" type="slidenum">
              <a:rPr lang="en-IE" smtClean="0"/>
              <a:t>‹#›</a:t>
            </a:fld>
            <a:endParaRPr lang="en-IE"/>
          </a:p>
        </p:txBody>
      </p:sp>
    </p:spTree>
    <p:extLst>
      <p:ext uri="{BB962C8B-B14F-4D97-AF65-F5344CB8AC3E}">
        <p14:creationId xmlns:p14="http://schemas.microsoft.com/office/powerpoint/2010/main" val="3141345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p:cNvSpPr>
            <a:spLocks noGrp="1"/>
          </p:cNvSpPr>
          <p:nvPr>
            <p:ph type="dt" sz="half" idx="10"/>
          </p:nvPr>
        </p:nvSpPr>
        <p:spPr/>
        <p:txBody>
          <a:bodyPr/>
          <a:lstStyle/>
          <a:p>
            <a:fld id="{3EFE675D-6B1E-4613-8E71-74C1FC137F72}" type="datetimeFigureOut">
              <a:rPr lang="en-IE" smtClean="0"/>
              <a:t>08/08/2023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722EFF1-6E96-4921-8B12-B75DE2C2122C}" type="slidenum">
              <a:rPr lang="en-IE" smtClean="0"/>
              <a:t>‹#›</a:t>
            </a:fld>
            <a:endParaRPr lang="en-IE"/>
          </a:p>
        </p:txBody>
      </p:sp>
    </p:spTree>
    <p:extLst>
      <p:ext uri="{BB962C8B-B14F-4D97-AF65-F5344CB8AC3E}">
        <p14:creationId xmlns:p14="http://schemas.microsoft.com/office/powerpoint/2010/main" val="63960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FE675D-6B1E-4613-8E71-74C1FC137F72}" type="datetimeFigureOut">
              <a:rPr lang="en-IE" smtClean="0"/>
              <a:t>08/08/2023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3722EFF1-6E96-4921-8B12-B75DE2C2122C}" type="slidenum">
              <a:rPr lang="en-IE" smtClean="0"/>
              <a:t>‹#›</a:t>
            </a:fld>
            <a:endParaRPr lang="en-IE"/>
          </a:p>
        </p:txBody>
      </p:sp>
    </p:spTree>
    <p:extLst>
      <p:ext uri="{BB962C8B-B14F-4D97-AF65-F5344CB8AC3E}">
        <p14:creationId xmlns:p14="http://schemas.microsoft.com/office/powerpoint/2010/main" val="402926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p:cNvSpPr>
            <a:spLocks noGrp="1"/>
          </p:cNvSpPr>
          <p:nvPr>
            <p:ph type="dt" sz="half" idx="10"/>
          </p:nvPr>
        </p:nvSpPr>
        <p:spPr/>
        <p:txBody>
          <a:bodyPr/>
          <a:lstStyle/>
          <a:p>
            <a:fld id="{3EFE675D-6B1E-4613-8E71-74C1FC137F72}" type="datetimeFigureOut">
              <a:rPr lang="en-IE" smtClean="0"/>
              <a:t>08/08/2023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722EFF1-6E96-4921-8B12-B75DE2C2122C}" type="slidenum">
              <a:rPr lang="en-IE" smtClean="0"/>
              <a:t>‹#›</a:t>
            </a:fld>
            <a:endParaRPr lang="en-IE"/>
          </a:p>
        </p:txBody>
      </p:sp>
    </p:spTree>
    <p:extLst>
      <p:ext uri="{BB962C8B-B14F-4D97-AF65-F5344CB8AC3E}">
        <p14:creationId xmlns:p14="http://schemas.microsoft.com/office/powerpoint/2010/main" val="491654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p:cNvSpPr>
            <a:spLocks noGrp="1"/>
          </p:cNvSpPr>
          <p:nvPr>
            <p:ph type="dt" sz="half" idx="10"/>
          </p:nvPr>
        </p:nvSpPr>
        <p:spPr/>
        <p:txBody>
          <a:bodyPr/>
          <a:lstStyle/>
          <a:p>
            <a:fld id="{3EFE675D-6B1E-4613-8E71-74C1FC137F72}" type="datetimeFigureOut">
              <a:rPr lang="en-IE" smtClean="0"/>
              <a:t>08/08/2023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3722EFF1-6E96-4921-8B12-B75DE2C2122C}" type="slidenum">
              <a:rPr lang="en-IE" smtClean="0"/>
              <a:t>‹#›</a:t>
            </a:fld>
            <a:endParaRPr lang="en-IE"/>
          </a:p>
        </p:txBody>
      </p:sp>
    </p:spTree>
    <p:extLst>
      <p:ext uri="{BB962C8B-B14F-4D97-AF65-F5344CB8AC3E}">
        <p14:creationId xmlns:p14="http://schemas.microsoft.com/office/powerpoint/2010/main" val="1800411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Date Placeholder 2"/>
          <p:cNvSpPr>
            <a:spLocks noGrp="1"/>
          </p:cNvSpPr>
          <p:nvPr>
            <p:ph type="dt" sz="half" idx="10"/>
          </p:nvPr>
        </p:nvSpPr>
        <p:spPr/>
        <p:txBody>
          <a:bodyPr/>
          <a:lstStyle/>
          <a:p>
            <a:fld id="{3EFE675D-6B1E-4613-8E71-74C1FC137F72}" type="datetimeFigureOut">
              <a:rPr lang="en-IE" smtClean="0"/>
              <a:t>08/08/2023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3722EFF1-6E96-4921-8B12-B75DE2C2122C}" type="slidenum">
              <a:rPr lang="en-IE" smtClean="0"/>
              <a:t>‹#›</a:t>
            </a:fld>
            <a:endParaRPr lang="en-IE"/>
          </a:p>
        </p:txBody>
      </p:sp>
    </p:spTree>
    <p:extLst>
      <p:ext uri="{BB962C8B-B14F-4D97-AF65-F5344CB8AC3E}">
        <p14:creationId xmlns:p14="http://schemas.microsoft.com/office/powerpoint/2010/main" val="59224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E675D-6B1E-4613-8E71-74C1FC137F72}" type="datetimeFigureOut">
              <a:rPr lang="en-IE" smtClean="0"/>
              <a:t>08/08/2023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3722EFF1-6E96-4921-8B12-B75DE2C2122C}" type="slidenum">
              <a:rPr lang="en-IE" smtClean="0"/>
              <a:t>‹#›</a:t>
            </a:fld>
            <a:endParaRPr lang="en-IE"/>
          </a:p>
        </p:txBody>
      </p:sp>
    </p:spTree>
    <p:extLst>
      <p:ext uri="{BB962C8B-B14F-4D97-AF65-F5344CB8AC3E}">
        <p14:creationId xmlns:p14="http://schemas.microsoft.com/office/powerpoint/2010/main" val="55211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FE675D-6B1E-4613-8E71-74C1FC137F72}" type="datetimeFigureOut">
              <a:rPr lang="en-IE" smtClean="0"/>
              <a:t>08/08/2023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722EFF1-6E96-4921-8B12-B75DE2C2122C}" type="slidenum">
              <a:rPr lang="en-IE" smtClean="0"/>
              <a:t>‹#›</a:t>
            </a:fld>
            <a:endParaRPr lang="en-IE"/>
          </a:p>
        </p:txBody>
      </p:sp>
    </p:spTree>
    <p:extLst>
      <p:ext uri="{BB962C8B-B14F-4D97-AF65-F5344CB8AC3E}">
        <p14:creationId xmlns:p14="http://schemas.microsoft.com/office/powerpoint/2010/main" val="3678293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FE675D-6B1E-4613-8E71-74C1FC137F72}" type="datetimeFigureOut">
              <a:rPr lang="en-IE" smtClean="0"/>
              <a:t>08/08/2023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3722EFF1-6E96-4921-8B12-B75DE2C2122C}" type="slidenum">
              <a:rPr lang="en-IE" smtClean="0"/>
              <a:t>‹#›</a:t>
            </a:fld>
            <a:endParaRPr lang="en-IE"/>
          </a:p>
        </p:txBody>
      </p:sp>
    </p:spTree>
    <p:extLst>
      <p:ext uri="{BB962C8B-B14F-4D97-AF65-F5344CB8AC3E}">
        <p14:creationId xmlns:p14="http://schemas.microsoft.com/office/powerpoint/2010/main" val="3246244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Gilroy Light" panose="00000400000000000000" pitchFamily="50" charset="0"/>
              </a:defRPr>
            </a:lvl1pPr>
          </a:lstStyle>
          <a:p>
            <a:fld id="{3EFE675D-6B1E-4613-8E71-74C1FC137F72}" type="datetimeFigureOut">
              <a:rPr lang="en-IE" smtClean="0"/>
              <a:pPr/>
              <a:t>08/08/2023</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ilroy Light" panose="00000400000000000000" pitchFamily="50" charset="0"/>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Gilroy Light" panose="00000400000000000000" pitchFamily="50" charset="0"/>
              </a:defRPr>
            </a:lvl1pPr>
          </a:lstStyle>
          <a:p>
            <a:fld id="{3722EFF1-6E96-4921-8B12-B75DE2C2122C}" type="slidenum">
              <a:rPr lang="en-IE" smtClean="0"/>
              <a:pPr/>
              <a:t>‹#›</a:t>
            </a:fld>
            <a:endParaRPr lang="en-IE" dirty="0"/>
          </a:p>
        </p:txBody>
      </p:sp>
    </p:spTree>
    <p:extLst>
      <p:ext uri="{BB962C8B-B14F-4D97-AF65-F5344CB8AC3E}">
        <p14:creationId xmlns:p14="http://schemas.microsoft.com/office/powerpoint/2010/main" val="419889941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Gilroy Light" panose="00000400000000000000" pitchFamily="50"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Gilroy Light" panose="00000400000000000000" pitchFamily="50"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Gilroy Light" panose="00000400000000000000" pitchFamily="50"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Gilroy Light" panose="00000400000000000000" pitchFamily="50"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Gilroy Light" panose="00000400000000000000" pitchFamily="50"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Gilroy Light" panose="00000400000000000000" pitchFamily="50"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mailto:loloughlin@ireland.basketbal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WCuRTCTf3Q"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www.sportireland.ie/anti-doping/athlete-zone/supplements-and-herbal-remedies" TargetMode="External"/><Relationship Id="rId4" Type="http://schemas.openxmlformats.org/officeDocument/2006/relationships/hyperlink" Target="http://www.informed-sport.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8" Type="http://schemas.openxmlformats.org/officeDocument/2006/relationships/hyperlink" Target="https://www.sportireland.ie/anti-doping/news/group-of-nados-proposes-declaration-of-guiding-principles-for-the-future-of-anti" TargetMode="External"/><Relationship Id="rId3" Type="http://schemas.openxmlformats.org/officeDocument/2006/relationships/image" Target="../media/image3.png"/><Relationship Id="rId7" Type="http://schemas.openxmlformats.org/officeDocument/2006/relationships/hyperlink" Target="https://ireland.basketball/anti-doping"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sportireland.ie/anti-doping-e-learning" TargetMode="External"/><Relationship Id="rId5" Type="http://schemas.openxmlformats.org/officeDocument/2006/relationships/hyperlink" Target="https://www.sportireland.ie/anti-doping/education-zone/education-zone/what-happens-in-a-drug-test" TargetMode="External"/><Relationship Id="rId4" Type="http://schemas.openxmlformats.org/officeDocument/2006/relationships/hyperlink" Target="https://www.sportireland.ie/anti-doping/education-zone/education-zone" TargetMode="External"/><Relationship Id="rId9"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loloughlin@IRELAND.BASKETBALL" TargetMode="Externa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www.sportireland.ie/anti-doping-e-lear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s://www.sportireland.ie/anti-doping/athlete-zone/athlete-zone/2022-Prohibited-Lis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ww.sportireland.ie/anti-doping-rules" TargetMode="External"/><Relationship Id="rId5" Type="http://schemas.openxmlformats.org/officeDocument/2006/relationships/hyperlink" Target="https://ireland.basketball/uploads/ed/Documents/Glucocorticoids%20and%20Therapeutic%20Use%20Exemptions.pdf" TargetMode="External"/><Relationship Id="rId4" Type="http://schemas.openxmlformats.org/officeDocument/2006/relationships/hyperlink" Target="https://ireland.basketball/uploads/ed/Documents/2022%20List%20of%20Prohibited%20Substances%20and%20Methods%20(List).pdf"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hyperlink" Target="https://www.sportireland.ie/anti-doping/news/adrv-issued-on-behalf-of-sport-ireland-motorsport-ireland"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mailto:loloughlin@ireland.basketball" TargetMode="External"/><Relationship Id="rId5" Type="http://schemas.openxmlformats.org/officeDocument/2006/relationships/hyperlink" Target="http://www.globaldro.com/" TargetMode="External"/><Relationship Id="rId4" Type="http://schemas.openxmlformats.org/officeDocument/2006/relationships/hyperlink" Target="http://www.eirpharm.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3">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0" name="Freeform: Shape 25">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452002"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solidFill>
              <a:latin typeface="Gilroy Light" panose="00000400000000000000" pitchFamily="50" charset="0"/>
            </a:endParaRPr>
          </a:p>
        </p:txBody>
      </p:sp>
      <p:sp>
        <p:nvSpPr>
          <p:cNvPr id="5" name="Title 4">
            <a:extLst>
              <a:ext uri="{FF2B5EF4-FFF2-40B4-BE49-F238E27FC236}">
                <a16:creationId xmlns:a16="http://schemas.microsoft.com/office/drawing/2014/main" id="{77D66BA1-DB87-4526-B5BF-96B79F33EE21}"/>
              </a:ext>
            </a:extLst>
          </p:cNvPr>
          <p:cNvSpPr>
            <a:spLocks noGrp="1"/>
          </p:cNvSpPr>
          <p:nvPr>
            <p:ph type="ctrTitle"/>
          </p:nvPr>
        </p:nvSpPr>
        <p:spPr>
          <a:xfrm>
            <a:off x="373479" y="393380"/>
            <a:ext cx="5741571" cy="739881"/>
          </a:xfrm>
        </p:spPr>
        <p:txBody>
          <a:bodyPr>
            <a:normAutofit/>
          </a:bodyPr>
          <a:lstStyle/>
          <a:p>
            <a:pPr algn="l"/>
            <a:r>
              <a:rPr lang="en-GB" sz="3100" b="1"/>
              <a:t>Anti Doping </a:t>
            </a:r>
            <a:endParaRPr lang="en-GB" sz="3100"/>
          </a:p>
        </p:txBody>
      </p:sp>
      <p:sp>
        <p:nvSpPr>
          <p:cNvPr id="6" name="Subtitle 5">
            <a:extLst>
              <a:ext uri="{FF2B5EF4-FFF2-40B4-BE49-F238E27FC236}">
                <a16:creationId xmlns:a16="http://schemas.microsoft.com/office/drawing/2014/main" id="{7EC20D7F-8F4C-48D6-A5E9-67805714DD19}"/>
              </a:ext>
            </a:extLst>
          </p:cNvPr>
          <p:cNvSpPr>
            <a:spLocks noGrp="1"/>
          </p:cNvSpPr>
          <p:nvPr>
            <p:ph type="subTitle" idx="1"/>
          </p:nvPr>
        </p:nvSpPr>
        <p:spPr>
          <a:xfrm>
            <a:off x="373479" y="1133262"/>
            <a:ext cx="4198521" cy="393377"/>
          </a:xfrm>
        </p:spPr>
        <p:txBody>
          <a:bodyPr>
            <a:normAutofit/>
          </a:bodyPr>
          <a:lstStyle/>
          <a:p>
            <a:pPr algn="l"/>
            <a:r>
              <a:rPr lang="en-GB" sz="1400" b="1" dirty="0"/>
              <a:t>Season 2023-2024 Information Booklet </a:t>
            </a:r>
          </a:p>
          <a:p>
            <a:pPr algn="l"/>
            <a:endParaRPr lang="en-GB" sz="1400" dirty="0"/>
          </a:p>
        </p:txBody>
      </p:sp>
      <p:pic>
        <p:nvPicPr>
          <p:cNvPr id="10" name="Picture 9">
            <a:extLst>
              <a:ext uri="{FF2B5EF4-FFF2-40B4-BE49-F238E27FC236}">
                <a16:creationId xmlns:a16="http://schemas.microsoft.com/office/drawing/2014/main" id="{CB7EDEB1-167E-4AC9-AFC8-607D18F6C5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2176425"/>
            <a:ext cx="5544616" cy="4286960"/>
          </a:xfrm>
          <a:prstGeom prst="rect">
            <a:avLst/>
          </a:prstGeom>
        </p:spPr>
      </p:pic>
      <p:sp>
        <p:nvSpPr>
          <p:cNvPr id="28" name="Freeform: Shape 27">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316" y="6277971"/>
            <a:ext cx="5163684"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pic>
        <p:nvPicPr>
          <p:cNvPr id="4" name="Picture 3" descr="A picture containing logo&#10;&#10;Description automatically generated">
            <a:extLst>
              <a:ext uri="{FF2B5EF4-FFF2-40B4-BE49-F238E27FC236}">
                <a16:creationId xmlns:a16="http://schemas.microsoft.com/office/drawing/2014/main" id="{43238CD2-2AEA-F46B-E123-2EA0108038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370" y="-1251520"/>
            <a:ext cx="4245026" cy="4245026"/>
          </a:xfrm>
          <a:prstGeom prst="rect">
            <a:avLst/>
          </a:prstGeom>
        </p:spPr>
      </p:pic>
    </p:spTree>
    <p:extLst>
      <p:ext uri="{BB962C8B-B14F-4D97-AF65-F5344CB8AC3E}">
        <p14:creationId xmlns:p14="http://schemas.microsoft.com/office/powerpoint/2010/main" val="3146168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2" name="Title 1"/>
          <p:cNvSpPr>
            <a:spLocks noGrp="1"/>
          </p:cNvSpPr>
          <p:nvPr>
            <p:ph type="title"/>
          </p:nvPr>
        </p:nvSpPr>
        <p:spPr>
          <a:xfrm>
            <a:off x="498020" y="732708"/>
            <a:ext cx="8111713" cy="549744"/>
          </a:xfrm>
          <a:noFill/>
        </p:spPr>
        <p:txBody>
          <a:bodyPr vert="horz" lIns="91440" tIns="45720" rIns="91440" bIns="45720" rtlCol="0" anchor="ctr">
            <a:normAutofit fontScale="90000"/>
          </a:bodyPr>
          <a:lstStyle/>
          <a:p>
            <a:pPr>
              <a:lnSpc>
                <a:spcPct val="90000"/>
              </a:lnSpc>
            </a:pPr>
            <a:br>
              <a:rPr lang="en-GB" b="1" i="0" dirty="0">
                <a:solidFill>
                  <a:srgbClr val="00B050"/>
                </a:solidFill>
                <a:effectLst/>
                <a:latin typeface="BrownStd"/>
              </a:rPr>
            </a:br>
            <a:endParaRPr lang="en-US" b="1" kern="1200" dirty="0">
              <a:solidFill>
                <a:srgbClr val="00B050"/>
              </a:solidFill>
              <a:ea typeface="+mj-ea"/>
              <a:cs typeface="+mj-cs"/>
            </a:endParaRPr>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161864" y="6139716"/>
            <a:ext cx="3553238" cy="516871"/>
          </a:xfrm>
          <a:prstGeom prst="rect">
            <a:avLst/>
          </a:prstGeom>
        </p:spPr>
      </p:pic>
      <p:sp>
        <p:nvSpPr>
          <p:cNvPr id="7" name="Title 1">
            <a:extLst>
              <a:ext uri="{FF2B5EF4-FFF2-40B4-BE49-F238E27FC236}">
                <a16:creationId xmlns:a16="http://schemas.microsoft.com/office/drawing/2014/main" id="{B4FC18EB-DA53-9557-FF78-775652DED6D3}"/>
              </a:ext>
            </a:extLst>
          </p:cNvPr>
          <p:cNvSpPr txBox="1">
            <a:spLocks/>
          </p:cNvSpPr>
          <p:nvPr/>
        </p:nvSpPr>
        <p:spPr>
          <a:xfrm>
            <a:off x="323528" y="544900"/>
            <a:ext cx="8820651" cy="6722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br>
              <a:rPr lang="en-GB" sz="1600" dirty="0">
                <a:latin typeface="Gilroy Light" panose="00000400000000000000" pitchFamily="50" charset="0"/>
                <a:ea typeface="Open Sans" panose="020B0606030504020204" pitchFamily="34" charset="0"/>
                <a:cs typeface="Open Sans" panose="020B0606030504020204" pitchFamily="34" charset="0"/>
              </a:rPr>
            </a:br>
            <a:br>
              <a:rPr lang="en-GB" sz="1600" dirty="0">
                <a:latin typeface="Gilroy Light" panose="00000400000000000000" pitchFamily="50" charset="0"/>
                <a:ea typeface="Open Sans" panose="020B0606030504020204" pitchFamily="34" charset="0"/>
                <a:cs typeface="Open Sans" panose="020B0606030504020204" pitchFamily="34" charset="0"/>
              </a:rPr>
            </a:br>
            <a:br>
              <a:rPr lang="en-GB" sz="1600" dirty="0">
                <a:latin typeface="Gilroy Light" panose="00000400000000000000" pitchFamily="50" charset="0"/>
                <a:ea typeface="Open Sans" panose="020B0606030504020204" pitchFamily="34" charset="0"/>
                <a:cs typeface="Open Sans" panose="020B0606030504020204" pitchFamily="34" charset="0"/>
              </a:rPr>
            </a:br>
            <a:r>
              <a:rPr lang="en-GB" sz="1400" dirty="0">
                <a:latin typeface="Gilroy Light" panose="00000400000000000000" pitchFamily="50" charset="0"/>
                <a:ea typeface="Open Sans" panose="020B0606030504020204" pitchFamily="34" charset="0"/>
                <a:cs typeface="Open Sans" panose="020B0606030504020204" pitchFamily="34" charset="0"/>
              </a:rPr>
              <a:t>Same product below, one purchased in NI/UK and one on Republic of Ireland (ROI). </a:t>
            </a:r>
            <a:br>
              <a:rPr lang="en-GB" sz="1400" dirty="0">
                <a:latin typeface="Gilroy Light" panose="00000400000000000000" pitchFamily="50" charset="0"/>
                <a:ea typeface="Open Sans" panose="020B0606030504020204" pitchFamily="34" charset="0"/>
                <a:cs typeface="Open Sans" panose="020B0606030504020204" pitchFamily="34" charset="0"/>
              </a:rPr>
            </a:br>
            <a:r>
              <a:rPr lang="en-GB" sz="1400" dirty="0">
                <a:latin typeface="Gilroy Light" panose="00000400000000000000" pitchFamily="50" charset="0"/>
                <a:ea typeface="Open Sans" panose="020B0606030504020204" pitchFamily="34" charset="0"/>
                <a:cs typeface="Open Sans" panose="020B0606030504020204" pitchFamily="34" charset="0"/>
              </a:rPr>
              <a:t>UK/NI product is prohibited in competition while ROI one is permitted.</a:t>
            </a:r>
            <a:br>
              <a:rPr lang="en-GB" sz="1400" dirty="0">
                <a:latin typeface="Gilroy Light" panose="00000400000000000000" pitchFamily="50" charset="0"/>
                <a:ea typeface="Open Sans" panose="020B0606030504020204" pitchFamily="34" charset="0"/>
                <a:cs typeface="Open Sans" panose="020B0606030504020204" pitchFamily="34" charset="0"/>
              </a:rPr>
            </a:br>
            <a:r>
              <a:rPr lang="en-GB" sz="1400" dirty="0">
                <a:latin typeface="Gilroy Light" panose="00000400000000000000" pitchFamily="50" charset="0"/>
                <a:ea typeface="Open Sans" panose="020B0606030504020204" pitchFamily="34" charset="0"/>
                <a:cs typeface="Open Sans" panose="020B0606030504020204" pitchFamily="34" charset="0"/>
              </a:rPr>
              <a:t>UK/NI product contains Pseudoephedrine which is prohibited in competition. </a:t>
            </a:r>
            <a:br>
              <a:rPr lang="en-GB" sz="1600" dirty="0">
                <a:latin typeface="Gilroy Light" panose="00000400000000000000" pitchFamily="50" charset="0"/>
                <a:ea typeface="Open Sans" panose="020B0606030504020204" pitchFamily="34" charset="0"/>
                <a:cs typeface="Open Sans" panose="020B0606030504020204" pitchFamily="34" charset="0"/>
              </a:rPr>
            </a:br>
            <a:br>
              <a:rPr lang="en-GB" sz="1600" dirty="0">
                <a:latin typeface="Gilroy Light" panose="00000400000000000000" pitchFamily="50" charset="0"/>
                <a:ea typeface="Open Sans" panose="020B0606030504020204" pitchFamily="34" charset="0"/>
                <a:cs typeface="Open Sans" panose="020B0606030504020204" pitchFamily="34" charset="0"/>
              </a:rPr>
            </a:br>
            <a:endParaRPr lang="en-GB" sz="1600" dirty="0">
              <a:latin typeface="Gilroy Light" panose="00000400000000000000" pitchFamily="50" charset="0"/>
              <a:ea typeface="Open Sans" panose="020B0606030504020204" pitchFamily="34" charset="0"/>
              <a:cs typeface="Open Sans" panose="020B0606030504020204" pitchFamily="34" charset="0"/>
            </a:endParaRPr>
          </a:p>
        </p:txBody>
      </p:sp>
      <p:pic>
        <p:nvPicPr>
          <p:cNvPr id="11" name="Picture 10">
            <a:extLst>
              <a:ext uri="{FF2B5EF4-FFF2-40B4-BE49-F238E27FC236}">
                <a16:creationId xmlns:a16="http://schemas.microsoft.com/office/drawing/2014/main" id="{F46DDB62-7D35-2BFD-6E57-F87C6AC3A490}"/>
              </a:ext>
            </a:extLst>
          </p:cNvPr>
          <p:cNvPicPr>
            <a:picLocks noChangeAspect="1"/>
          </p:cNvPicPr>
          <p:nvPr/>
        </p:nvPicPr>
        <p:blipFill rotWithShape="1">
          <a:blip r:embed="rId4"/>
          <a:srcRect l="18501" t="6601" r="35825" b="8094"/>
          <a:stretch/>
        </p:blipFill>
        <p:spPr>
          <a:xfrm>
            <a:off x="209722" y="1511238"/>
            <a:ext cx="4439492" cy="4614054"/>
          </a:xfrm>
          <a:prstGeom prst="rect">
            <a:avLst/>
          </a:prstGeom>
        </p:spPr>
      </p:pic>
      <p:pic>
        <p:nvPicPr>
          <p:cNvPr id="12" name="Content Placeholder 7">
            <a:extLst>
              <a:ext uri="{FF2B5EF4-FFF2-40B4-BE49-F238E27FC236}">
                <a16:creationId xmlns:a16="http://schemas.microsoft.com/office/drawing/2014/main" id="{01AA585F-B7B0-7212-DFC8-3931F2D58D73}"/>
              </a:ext>
            </a:extLst>
          </p:cNvPr>
          <p:cNvPicPr>
            <a:picLocks noChangeAspect="1"/>
          </p:cNvPicPr>
          <p:nvPr/>
        </p:nvPicPr>
        <p:blipFill rotWithShape="1">
          <a:blip r:embed="rId5"/>
          <a:srcRect l="27163" t="6601" r="27163" b="10801"/>
          <a:stretch/>
        </p:blipFill>
        <p:spPr>
          <a:xfrm>
            <a:off x="4716017" y="1511238"/>
            <a:ext cx="4320480" cy="4289642"/>
          </a:xfrm>
          <a:prstGeom prst="rect">
            <a:avLst/>
          </a:prstGeom>
        </p:spPr>
      </p:pic>
      <p:sp>
        <p:nvSpPr>
          <p:cNvPr id="13" name="TextBox 12">
            <a:extLst>
              <a:ext uri="{FF2B5EF4-FFF2-40B4-BE49-F238E27FC236}">
                <a16:creationId xmlns:a16="http://schemas.microsoft.com/office/drawing/2014/main" id="{8A526F9E-539D-1F1A-224D-EB1B0CE314A8}"/>
              </a:ext>
            </a:extLst>
          </p:cNvPr>
          <p:cNvSpPr txBox="1"/>
          <p:nvPr/>
        </p:nvSpPr>
        <p:spPr>
          <a:xfrm>
            <a:off x="323528" y="184119"/>
            <a:ext cx="8496944" cy="338554"/>
          </a:xfrm>
          <a:prstGeom prst="rect">
            <a:avLst/>
          </a:prstGeom>
          <a:noFill/>
        </p:spPr>
        <p:txBody>
          <a:bodyPr wrap="square" rtlCol="0">
            <a:spAutoFit/>
          </a:bodyPr>
          <a:lstStyle/>
          <a:p>
            <a:r>
              <a:rPr lang="en-IE" sz="1600" b="1" dirty="0">
                <a:latin typeface="Gilroy Light" panose="00000400000000000000" pitchFamily="50" charset="0"/>
                <a:ea typeface="Open Sans" panose="020B0606030504020204" pitchFamily="34" charset="0"/>
                <a:cs typeface="Open Sans" panose="020B0606030504020204" pitchFamily="34" charset="0"/>
              </a:rPr>
              <a:t>IMPORTANT</a:t>
            </a:r>
            <a:r>
              <a:rPr lang="en-IE" sz="1600" b="1" dirty="0">
                <a:latin typeface="Gilroy Light" panose="00000400000000000000" pitchFamily="50" charset="0"/>
              </a:rPr>
              <a:t>: </a:t>
            </a:r>
            <a:r>
              <a:rPr lang="en-IE" sz="1600" dirty="0">
                <a:latin typeface="Gilroy Light" panose="00000400000000000000" pitchFamily="50" charset="0"/>
              </a:rPr>
              <a:t>USE CORRECT WEBSITE TO CHECK OTC OR PRESCRIPTION MEDICINE </a:t>
            </a:r>
          </a:p>
        </p:txBody>
      </p:sp>
      <p:sp>
        <p:nvSpPr>
          <p:cNvPr id="15" name="TextBox 14">
            <a:extLst>
              <a:ext uri="{FF2B5EF4-FFF2-40B4-BE49-F238E27FC236}">
                <a16:creationId xmlns:a16="http://schemas.microsoft.com/office/drawing/2014/main" id="{A187FAC7-F704-9FDF-4115-F412B8536DFD}"/>
              </a:ext>
            </a:extLst>
          </p:cNvPr>
          <p:cNvSpPr txBox="1"/>
          <p:nvPr/>
        </p:nvSpPr>
        <p:spPr>
          <a:xfrm>
            <a:off x="264622" y="6156068"/>
            <a:ext cx="4439492" cy="646331"/>
          </a:xfrm>
          <a:prstGeom prst="rect">
            <a:avLst/>
          </a:prstGeom>
          <a:noFill/>
        </p:spPr>
        <p:txBody>
          <a:bodyPr wrap="square" rtlCol="0">
            <a:spAutoFit/>
          </a:bodyPr>
          <a:lstStyle/>
          <a:p>
            <a:r>
              <a:rPr lang="en-GB" sz="1800" b="1" dirty="0">
                <a:solidFill>
                  <a:srgbClr val="FF0000"/>
                </a:solidFill>
                <a:latin typeface="Gilroy Light" panose="00000400000000000000" pitchFamily="50" charset="0"/>
                <a:ea typeface="Open Sans" panose="020B0606030504020204" pitchFamily="34" charset="0"/>
                <a:cs typeface="Open Sans" panose="020B0606030504020204" pitchFamily="34" charset="0"/>
              </a:rPr>
              <a:t>ALWAYS CHECK MEDICATION IN JURISDICTION IT WAS PURCHASED</a:t>
            </a:r>
            <a:endParaRPr lang="en-IE" dirty="0">
              <a:solidFill>
                <a:srgbClr val="FF0000"/>
              </a:solidFill>
              <a:latin typeface="Gilroy Light" panose="000004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5470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2" name="Title 1"/>
          <p:cNvSpPr>
            <a:spLocks noGrp="1"/>
          </p:cNvSpPr>
          <p:nvPr>
            <p:ph type="title"/>
          </p:nvPr>
        </p:nvSpPr>
        <p:spPr>
          <a:xfrm>
            <a:off x="498020" y="784079"/>
            <a:ext cx="8111713" cy="549744"/>
          </a:xfrm>
          <a:noFill/>
        </p:spPr>
        <p:txBody>
          <a:bodyPr vert="horz" lIns="91440" tIns="45720" rIns="91440" bIns="45720" rtlCol="0" anchor="ctr">
            <a:normAutofit fontScale="90000"/>
          </a:bodyPr>
          <a:lstStyle/>
          <a:p>
            <a:pPr>
              <a:lnSpc>
                <a:spcPct val="90000"/>
              </a:lnSpc>
            </a:pPr>
            <a:br>
              <a:rPr lang="en-GB" b="1" i="0" dirty="0">
                <a:solidFill>
                  <a:srgbClr val="00B050"/>
                </a:solidFill>
                <a:effectLst/>
                <a:latin typeface="BrownStd"/>
              </a:rPr>
            </a:br>
            <a:endParaRPr lang="en-US" b="1" kern="1200" dirty="0">
              <a:solidFill>
                <a:srgbClr val="00B050"/>
              </a:solidFill>
              <a:ea typeface="+mj-ea"/>
              <a:cs typeface="+mj-cs"/>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056495" y="5800880"/>
            <a:ext cx="3553238" cy="516871"/>
          </a:xfrm>
          <a:prstGeom prst="rect">
            <a:avLst/>
          </a:prstGeom>
        </p:spPr>
      </p:pic>
      <p:sp>
        <p:nvSpPr>
          <p:cNvPr id="6" name="Content Placeholder 2">
            <a:extLst>
              <a:ext uri="{FF2B5EF4-FFF2-40B4-BE49-F238E27FC236}">
                <a16:creationId xmlns:a16="http://schemas.microsoft.com/office/drawing/2014/main" id="{C8E527BA-765C-35C2-3AE2-148378D8706C}"/>
              </a:ext>
            </a:extLst>
          </p:cNvPr>
          <p:cNvSpPr txBox="1">
            <a:spLocks/>
          </p:cNvSpPr>
          <p:nvPr/>
        </p:nvSpPr>
        <p:spPr>
          <a:xfrm>
            <a:off x="498020" y="1040586"/>
            <a:ext cx="828092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lgn="just"/>
            <a:r>
              <a:rPr lang="en-GB" sz="1600" dirty="0">
                <a:latin typeface="Gilroy Light" panose="00000400000000000000" pitchFamily="50" charset="0"/>
                <a:ea typeface="Open Sans" panose="020B0606030504020204" pitchFamily="34" charset="0"/>
                <a:cs typeface="Open Sans" panose="020B0606030504020204" pitchFamily="34" charset="0"/>
              </a:rPr>
              <a:t>TUE permits an athlete to use a prohibited substance or method if the substance or method is medically required. Athletes can only get a TUE if there is no unfair advantage from taking the substance or using the method.</a:t>
            </a:r>
          </a:p>
          <a:p>
            <a:pPr marL="0" indent="0" algn="just">
              <a:buNone/>
            </a:pPr>
            <a:endParaRPr lang="en-GB" sz="1600" dirty="0">
              <a:latin typeface="Gilroy Light" panose="00000400000000000000" pitchFamily="50" charset="0"/>
              <a:ea typeface="Open Sans" panose="020B0606030504020204" pitchFamily="34" charset="0"/>
              <a:cs typeface="Open Sans" panose="020B0606030504020204" pitchFamily="34" charset="0"/>
            </a:endParaRPr>
          </a:p>
          <a:p>
            <a:pPr algn="just"/>
            <a:r>
              <a:rPr lang="en-GB" sz="1600" dirty="0">
                <a:latin typeface="Gilroy Light" panose="00000400000000000000" pitchFamily="50" charset="0"/>
                <a:ea typeface="Open Sans" panose="020B0606030504020204" pitchFamily="34" charset="0"/>
                <a:cs typeface="Open Sans" panose="020B0606030504020204" pitchFamily="34" charset="0"/>
              </a:rPr>
              <a:t>Criteria for determining whether a TUE is granted are defined by the World Anti-Doping Agency (WADA).</a:t>
            </a:r>
          </a:p>
          <a:p>
            <a:pPr marL="0" indent="0" algn="just">
              <a:buNone/>
            </a:pPr>
            <a:endParaRPr lang="en-GB" sz="1600" dirty="0">
              <a:latin typeface="Gilroy Light" panose="00000400000000000000" pitchFamily="50" charset="0"/>
              <a:ea typeface="Open Sans" panose="020B0606030504020204" pitchFamily="34" charset="0"/>
              <a:cs typeface="Open Sans" panose="020B0606030504020204" pitchFamily="34" charset="0"/>
            </a:endParaRPr>
          </a:p>
          <a:p>
            <a:pPr algn="just"/>
            <a:r>
              <a:rPr lang="en-GB" sz="1600" dirty="0">
                <a:latin typeface="Gilroy Light" panose="00000400000000000000" pitchFamily="50" charset="0"/>
                <a:ea typeface="Open Sans" panose="020B0606030504020204" pitchFamily="34" charset="0"/>
                <a:cs typeface="Open Sans" panose="020B0606030504020204" pitchFamily="34" charset="0"/>
              </a:rPr>
              <a:t>The athlete would experience a significant impairment to their health without the use of the prohibited substance or method.</a:t>
            </a:r>
          </a:p>
          <a:p>
            <a:pPr algn="just"/>
            <a:endParaRPr lang="en-GB" sz="1600" dirty="0">
              <a:latin typeface="Gilroy Light" panose="00000400000000000000" pitchFamily="50" charset="0"/>
              <a:ea typeface="Open Sans" panose="020B0606030504020204" pitchFamily="34" charset="0"/>
              <a:cs typeface="Open Sans" panose="020B0606030504020204" pitchFamily="34" charset="0"/>
            </a:endParaRPr>
          </a:p>
          <a:p>
            <a:pPr algn="just"/>
            <a:r>
              <a:rPr lang="en-GB" sz="1600" dirty="0">
                <a:latin typeface="Gilroy Light" panose="00000400000000000000" pitchFamily="50" charset="0"/>
                <a:ea typeface="Open Sans" panose="020B0606030504020204" pitchFamily="34" charset="0"/>
                <a:cs typeface="Open Sans" panose="020B0606030504020204" pitchFamily="34" charset="0"/>
              </a:rPr>
              <a:t>The therapeutic use of the prohibited substance or prohibited method would produce no additional enhancement of performance.</a:t>
            </a:r>
          </a:p>
          <a:p>
            <a:pPr marL="0" indent="0" algn="just">
              <a:buNone/>
            </a:pPr>
            <a:endParaRPr lang="en-GB" sz="1600" dirty="0">
              <a:latin typeface="Gilroy Light" panose="00000400000000000000" pitchFamily="50" charset="0"/>
              <a:ea typeface="Open Sans" panose="020B0606030504020204" pitchFamily="34" charset="0"/>
              <a:cs typeface="Open Sans" panose="020B0606030504020204" pitchFamily="34" charset="0"/>
            </a:endParaRPr>
          </a:p>
          <a:p>
            <a:pPr algn="just"/>
            <a:r>
              <a:rPr lang="en-GB" sz="1600" dirty="0">
                <a:latin typeface="Gilroy Light" panose="00000400000000000000" pitchFamily="50" charset="0"/>
                <a:ea typeface="Open Sans" panose="020B0606030504020204" pitchFamily="34" charset="0"/>
                <a:cs typeface="Open Sans" panose="020B0606030504020204" pitchFamily="34" charset="0"/>
              </a:rPr>
              <a:t>There is no reasonable therapeutic alternative to the use of the otherwise prohibited substance or prohibited method.</a:t>
            </a:r>
          </a:p>
          <a:p>
            <a:pPr marL="0" indent="0" algn="just">
              <a:buNone/>
            </a:pPr>
            <a:endParaRPr lang="en-GB" sz="1600" dirty="0">
              <a:latin typeface="Gilroy Light" panose="00000400000000000000" pitchFamily="50" charset="0"/>
              <a:ea typeface="Open Sans" panose="020B0606030504020204" pitchFamily="34" charset="0"/>
              <a:cs typeface="Open Sans" panose="020B0606030504020204" pitchFamily="34" charset="0"/>
            </a:endParaRPr>
          </a:p>
          <a:p>
            <a:pPr algn="just"/>
            <a:r>
              <a:rPr lang="en-GB" sz="1600" dirty="0">
                <a:latin typeface="Gilroy Light" panose="00000400000000000000" pitchFamily="50" charset="0"/>
                <a:ea typeface="Open Sans" panose="020B0606030504020204" pitchFamily="34" charset="0"/>
                <a:cs typeface="Open Sans" panose="020B0606030504020204" pitchFamily="34" charset="0"/>
              </a:rPr>
              <a:t>Athletes may be required to apply for pre-test TUE or they may be eligible for a post-test TUE. </a:t>
            </a:r>
          </a:p>
        </p:txBody>
      </p:sp>
      <p:sp>
        <p:nvSpPr>
          <p:cNvPr id="8" name="Title 1">
            <a:extLst>
              <a:ext uri="{FF2B5EF4-FFF2-40B4-BE49-F238E27FC236}">
                <a16:creationId xmlns:a16="http://schemas.microsoft.com/office/drawing/2014/main" id="{54AFC21C-7C68-D367-1F72-4AD7EA2BF8DE}"/>
              </a:ext>
            </a:extLst>
          </p:cNvPr>
          <p:cNvSpPr txBox="1">
            <a:spLocks/>
          </p:cNvSpPr>
          <p:nvPr/>
        </p:nvSpPr>
        <p:spPr>
          <a:xfrm>
            <a:off x="1041038" y="481721"/>
            <a:ext cx="7277947" cy="661383"/>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latin typeface="Gilroy Light" panose="00000400000000000000" pitchFamily="50" charset="0"/>
                <a:ea typeface="Open Sans" panose="020B0606030504020204" pitchFamily="34" charset="0"/>
                <a:cs typeface="Open Sans" panose="020B0606030504020204" pitchFamily="34" charset="0"/>
              </a:rPr>
              <a:t>Therapeutic Use Exemptions (TUE)</a:t>
            </a:r>
            <a:br>
              <a:rPr lang="en-GB" b="1" dirty="0">
                <a:latin typeface="Gilroy Light" panose="00000400000000000000" pitchFamily="50" charset="0"/>
                <a:ea typeface="Open Sans" panose="020B0606030504020204" pitchFamily="34" charset="0"/>
                <a:cs typeface="Open Sans" panose="020B0606030504020204" pitchFamily="34" charset="0"/>
              </a:rPr>
            </a:br>
            <a:endParaRPr lang="en-GB" dirty="0">
              <a:latin typeface="Gilroy Light" panose="000004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2586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2" name="Title 1"/>
          <p:cNvSpPr>
            <a:spLocks noGrp="1"/>
          </p:cNvSpPr>
          <p:nvPr>
            <p:ph type="title"/>
          </p:nvPr>
        </p:nvSpPr>
        <p:spPr>
          <a:xfrm>
            <a:off x="498020" y="732708"/>
            <a:ext cx="8111713" cy="549744"/>
          </a:xfrm>
          <a:noFill/>
        </p:spPr>
        <p:txBody>
          <a:bodyPr vert="horz" lIns="91440" tIns="45720" rIns="91440" bIns="45720" rtlCol="0" anchor="ctr">
            <a:normAutofit fontScale="90000"/>
          </a:bodyPr>
          <a:lstStyle/>
          <a:p>
            <a:pPr>
              <a:lnSpc>
                <a:spcPct val="90000"/>
              </a:lnSpc>
            </a:pPr>
            <a:br>
              <a:rPr lang="en-GB" b="1" i="0" dirty="0">
                <a:solidFill>
                  <a:srgbClr val="00B050"/>
                </a:solidFill>
                <a:effectLst/>
                <a:latin typeface="BrownStd"/>
              </a:rPr>
            </a:br>
            <a:endParaRPr lang="en-US" b="1" kern="1200" dirty="0">
              <a:solidFill>
                <a:srgbClr val="00B050"/>
              </a:solidFill>
              <a:ea typeface="+mj-ea"/>
              <a:cs typeface="+mj-cs"/>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056495" y="5800880"/>
            <a:ext cx="3553238" cy="516871"/>
          </a:xfrm>
          <a:prstGeom prst="rect">
            <a:avLst/>
          </a:prstGeom>
        </p:spPr>
      </p:pic>
      <p:sp>
        <p:nvSpPr>
          <p:cNvPr id="8" name="TextBox 7">
            <a:extLst>
              <a:ext uri="{FF2B5EF4-FFF2-40B4-BE49-F238E27FC236}">
                <a16:creationId xmlns:a16="http://schemas.microsoft.com/office/drawing/2014/main" id="{A7265935-E0C1-D0E0-B74A-F72D3289E127}"/>
              </a:ext>
            </a:extLst>
          </p:cNvPr>
          <p:cNvSpPr txBox="1"/>
          <p:nvPr/>
        </p:nvSpPr>
        <p:spPr>
          <a:xfrm>
            <a:off x="215770" y="1079807"/>
            <a:ext cx="8712460" cy="646331"/>
          </a:xfrm>
          <a:prstGeom prst="rect">
            <a:avLst/>
          </a:prstGeom>
          <a:noFill/>
        </p:spPr>
        <p:txBody>
          <a:bodyPr wrap="square" rtlCol="0">
            <a:spAutoFit/>
          </a:bodyPr>
          <a:lstStyle/>
          <a:p>
            <a:endParaRPr lang="en-IE" b="1" dirty="0">
              <a:latin typeface="Gilroy Light" panose="00000400000000000000" pitchFamily="50" charset="0"/>
              <a:ea typeface="Open Sans" panose="020B0606030504020204" pitchFamily="34" charset="0"/>
              <a:cs typeface="Open Sans" panose="020B0606030504020204" pitchFamily="34" charset="0"/>
            </a:endParaRPr>
          </a:p>
          <a:p>
            <a:r>
              <a:rPr lang="en-IE" b="1" dirty="0">
                <a:latin typeface="Gilroy Light" panose="00000400000000000000" pitchFamily="50" charset="0"/>
                <a:ea typeface="Open Sans" panose="020B0606030504020204" pitchFamily="34" charset="0"/>
                <a:cs typeface="Open Sans" panose="020B0606030504020204" pitchFamily="34" charset="0"/>
              </a:rPr>
              <a:t>Basketball Ireland – National League players considered NON-RTP Athletes </a:t>
            </a:r>
          </a:p>
        </p:txBody>
      </p:sp>
      <p:sp>
        <p:nvSpPr>
          <p:cNvPr id="9" name="TextBox 8">
            <a:extLst>
              <a:ext uri="{FF2B5EF4-FFF2-40B4-BE49-F238E27FC236}">
                <a16:creationId xmlns:a16="http://schemas.microsoft.com/office/drawing/2014/main" id="{135C5C80-022D-D860-8D70-10F492E96A2E}"/>
              </a:ext>
            </a:extLst>
          </p:cNvPr>
          <p:cNvSpPr txBox="1"/>
          <p:nvPr/>
        </p:nvSpPr>
        <p:spPr>
          <a:xfrm>
            <a:off x="294770" y="2088997"/>
            <a:ext cx="8333022" cy="3970318"/>
          </a:xfrm>
          <a:prstGeom prst="rect">
            <a:avLst/>
          </a:prstGeom>
          <a:noFill/>
        </p:spPr>
        <p:txBody>
          <a:bodyPr wrap="square" rtlCol="0">
            <a:spAutoFit/>
          </a:bodyPr>
          <a:lstStyle/>
          <a:p>
            <a:pPr marL="285750" indent="-285750" algn="just">
              <a:buFont typeface="Arial" panose="020B0604020202020204" pitchFamily="34" charset="0"/>
              <a:buChar char="•"/>
            </a:pPr>
            <a:r>
              <a:rPr lang="en-IE" dirty="0">
                <a:latin typeface="Gilroy Light" panose="00000400000000000000" pitchFamily="50" charset="0"/>
                <a:ea typeface="Open Sans" panose="020B0606030504020204" pitchFamily="34" charset="0"/>
                <a:cs typeface="Open Sans" panose="020B0606030504020204" pitchFamily="34" charset="0"/>
              </a:rPr>
              <a:t>A non RTP athlete who is not part of the Registered Testing Pool (RTP) but still competes at National or International level may be subject to doping control / testing in-competition. </a:t>
            </a:r>
          </a:p>
          <a:p>
            <a:pPr algn="just"/>
            <a:endParaRPr lang="en-IE" dirty="0">
              <a:latin typeface="Gilroy Light" panose="00000400000000000000" pitchFamily="50"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kumimoji="0" lang="en-US" altLang="en-US" sz="1800" b="0" i="0" u="none" strike="noStrike" cap="none" normalizeH="0" baseline="0" dirty="0">
                <a:ln>
                  <a:noFill/>
                </a:ln>
                <a:effectLst/>
                <a:latin typeface="Gilroy Light" panose="00000400000000000000" pitchFamily="50" charset="0"/>
                <a:ea typeface="Open Sans" panose="020B0606030504020204" pitchFamily="34" charset="0"/>
                <a:cs typeface="Open Sans" panose="020B0606030504020204" pitchFamily="34" charset="0"/>
              </a:rPr>
              <a:t>Non RTP athletes are eligible to apply for a post-test TUE. Therefore, it is very important to keep up to date medical files and declare all medications on the doping control form.</a:t>
            </a:r>
          </a:p>
          <a:p>
            <a:pPr marL="285750" indent="-285750" algn="just">
              <a:buFont typeface="Arial" panose="020B0604020202020204" pitchFamily="34" charset="0"/>
              <a:buChar char="•"/>
            </a:pPr>
            <a:endParaRPr lang="en-US" altLang="en-US" dirty="0">
              <a:latin typeface="Gilroy Light" panose="00000400000000000000" pitchFamily="50"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kumimoji="0" lang="en-US" altLang="en-US" sz="1800" b="0" i="0" u="none" strike="noStrike" cap="none" normalizeH="0" baseline="0" dirty="0">
                <a:ln>
                  <a:noFill/>
                </a:ln>
                <a:effectLst/>
                <a:latin typeface="Gilroy Light" panose="00000400000000000000" pitchFamily="50" charset="0"/>
                <a:ea typeface="Open Sans" panose="020B0606030504020204" pitchFamily="34" charset="0"/>
                <a:cs typeface="Open Sans" panose="020B0606030504020204" pitchFamily="34" charset="0"/>
              </a:rPr>
              <a:t>If an athlete competes internationally at events </a:t>
            </a:r>
            <a:r>
              <a:rPr kumimoji="0" lang="en-US" altLang="en-US" sz="1800" b="0" i="0" u="none" strike="noStrike" cap="none" normalizeH="0" baseline="0" dirty="0" err="1">
                <a:ln>
                  <a:noFill/>
                </a:ln>
                <a:effectLst/>
                <a:latin typeface="Gilroy Light" panose="00000400000000000000" pitchFamily="50" charset="0"/>
                <a:ea typeface="Open Sans" panose="020B0606030504020204" pitchFamily="34" charset="0"/>
                <a:cs typeface="Open Sans" panose="020B0606030504020204" pitchFamily="34" charset="0"/>
              </a:rPr>
              <a:t>organised</a:t>
            </a:r>
            <a:r>
              <a:rPr kumimoji="0" lang="en-US" altLang="en-US" sz="1800" b="0" i="0" u="none" strike="noStrike" cap="none" normalizeH="0" baseline="0" dirty="0">
                <a:ln>
                  <a:noFill/>
                </a:ln>
                <a:effectLst/>
                <a:latin typeface="Gilroy Light" panose="00000400000000000000" pitchFamily="50" charset="0"/>
                <a:ea typeface="Open Sans" panose="020B0606030504020204" pitchFamily="34" charset="0"/>
                <a:cs typeface="Open Sans" panose="020B0606030504020204" pitchFamily="34" charset="0"/>
              </a:rPr>
              <a:t> by FIBA a pre-test TUE may be required. Please contact </a:t>
            </a:r>
            <a:r>
              <a:rPr kumimoji="0" lang="en-US" altLang="en-US" sz="1800" b="0" i="0" u="none" strike="noStrike" cap="none" normalizeH="0" baseline="0" dirty="0" err="1">
                <a:ln>
                  <a:noFill/>
                </a:ln>
                <a:effectLst/>
                <a:latin typeface="Gilroy Light" panose="00000400000000000000" pitchFamily="50"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loloughlin@ireland.basketball</a:t>
            </a:r>
            <a:r>
              <a:rPr kumimoji="0" lang="en-US" altLang="en-US" sz="1800" b="0" i="0" u="none" strike="noStrike" cap="none" normalizeH="0" baseline="0" dirty="0">
                <a:ln>
                  <a:noFill/>
                </a:ln>
                <a:effectLst/>
                <a:latin typeface="Gilroy Light" panose="00000400000000000000" pitchFamily="50" charset="0"/>
                <a:ea typeface="Open Sans" panose="020B0606030504020204" pitchFamily="34" charset="0"/>
                <a:cs typeface="Open Sans" panose="020B0606030504020204" pitchFamily="34" charset="0"/>
              </a:rPr>
              <a:t> if you are involved in FIBA events. </a:t>
            </a:r>
          </a:p>
          <a:p>
            <a:pPr marL="285750" indent="-285750" algn="just">
              <a:buFont typeface="Arial" panose="020B0604020202020204" pitchFamily="34" charset="0"/>
              <a:buChar char="•"/>
            </a:pPr>
            <a:endParaRPr kumimoji="0" lang="en-US" altLang="en-US" sz="1800" b="0" i="0" u="none" strike="noStrike" cap="none" normalizeH="0" baseline="0" dirty="0">
              <a:ln>
                <a:noFill/>
              </a:ln>
              <a:effectLst/>
              <a:latin typeface="Gilroy Light" panose="00000400000000000000" pitchFamily="50" charset="0"/>
            </a:endParaRPr>
          </a:p>
          <a:p>
            <a:pPr algn="just"/>
            <a:endParaRPr kumimoji="0" lang="en-US" altLang="en-US" sz="1800" b="0" i="0" u="none" strike="noStrike" cap="none" normalizeH="0" baseline="0" dirty="0">
              <a:ln>
                <a:noFill/>
              </a:ln>
              <a:effectLst/>
              <a:latin typeface="Gilroy Light" panose="00000400000000000000" pitchFamily="50" charset="0"/>
            </a:endParaRPr>
          </a:p>
          <a:p>
            <a:pPr marL="285750" indent="-285750" algn="just">
              <a:buFont typeface="Arial" panose="020B0604020202020204" pitchFamily="34" charset="0"/>
              <a:buChar char="•"/>
            </a:pPr>
            <a:endParaRPr lang="en-IE" dirty="0">
              <a:latin typeface="Gilroy Light" panose="00000400000000000000" pitchFamily="50" charset="0"/>
            </a:endParaRPr>
          </a:p>
        </p:txBody>
      </p:sp>
      <p:pic>
        <p:nvPicPr>
          <p:cNvPr id="6" name="Picture 5" descr="A picture containing logo&#10;&#10;Description automatically generated">
            <a:extLst>
              <a:ext uri="{FF2B5EF4-FFF2-40B4-BE49-F238E27FC236}">
                <a16:creationId xmlns:a16="http://schemas.microsoft.com/office/drawing/2014/main" id="{59294F05-7BF7-5D5D-57E6-7C8A8EC3C6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4354" y="-1172901"/>
            <a:ext cx="3573016" cy="3573016"/>
          </a:xfrm>
          <a:prstGeom prst="rect">
            <a:avLst/>
          </a:prstGeom>
        </p:spPr>
      </p:pic>
    </p:spTree>
    <p:extLst>
      <p:ext uri="{BB962C8B-B14F-4D97-AF65-F5344CB8AC3E}">
        <p14:creationId xmlns:p14="http://schemas.microsoft.com/office/powerpoint/2010/main" val="124153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020" y="732708"/>
            <a:ext cx="8111713" cy="549744"/>
          </a:xfrm>
          <a:noFill/>
        </p:spPr>
        <p:txBody>
          <a:bodyPr vert="horz" lIns="91440" tIns="45720" rIns="91440" bIns="45720" rtlCol="0" anchor="ctr">
            <a:normAutofit fontScale="90000"/>
          </a:bodyPr>
          <a:lstStyle/>
          <a:p>
            <a:pPr>
              <a:lnSpc>
                <a:spcPct val="90000"/>
              </a:lnSpc>
            </a:pPr>
            <a:br>
              <a:rPr lang="en-GB" b="1" i="0" dirty="0">
                <a:solidFill>
                  <a:srgbClr val="00B050"/>
                </a:solidFill>
                <a:effectLst/>
                <a:latin typeface="BrownStd"/>
              </a:rPr>
            </a:br>
            <a:endParaRPr lang="en-US" b="1" kern="1200" dirty="0">
              <a:solidFill>
                <a:srgbClr val="00B050"/>
              </a:solidFill>
              <a:ea typeface="+mj-ea"/>
              <a:cs typeface="+mj-cs"/>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7" name="Picture 6">
            <a:extLst>
              <a:ext uri="{FF2B5EF4-FFF2-40B4-BE49-F238E27FC236}">
                <a16:creationId xmlns:a16="http://schemas.microsoft.com/office/drawing/2014/main" id="{35063CAF-FA33-52D8-D11C-39C636375AA4}"/>
              </a:ext>
            </a:extLst>
          </p:cNvPr>
          <p:cNvPicPr>
            <a:picLocks noChangeAspect="1"/>
          </p:cNvPicPr>
          <p:nvPr/>
        </p:nvPicPr>
        <p:blipFill>
          <a:blip r:embed="rId3"/>
          <a:stretch>
            <a:fillRect/>
          </a:stretch>
        </p:blipFill>
        <p:spPr>
          <a:xfrm>
            <a:off x="-36247" y="620687"/>
            <a:ext cx="4443016" cy="6237313"/>
          </a:xfrm>
          <a:prstGeom prst="rect">
            <a:avLst/>
          </a:prstGeom>
        </p:spPr>
      </p:pic>
      <p:pic>
        <p:nvPicPr>
          <p:cNvPr id="10" name="Picture 9">
            <a:extLst>
              <a:ext uri="{FF2B5EF4-FFF2-40B4-BE49-F238E27FC236}">
                <a16:creationId xmlns:a16="http://schemas.microsoft.com/office/drawing/2014/main" id="{8BD7DE08-49FA-E9AA-51E5-48C8A321BAC5}"/>
              </a:ext>
            </a:extLst>
          </p:cNvPr>
          <p:cNvPicPr>
            <a:picLocks noChangeAspect="1"/>
          </p:cNvPicPr>
          <p:nvPr/>
        </p:nvPicPr>
        <p:blipFill>
          <a:blip r:embed="rId4"/>
          <a:stretch>
            <a:fillRect/>
          </a:stretch>
        </p:blipFill>
        <p:spPr>
          <a:xfrm>
            <a:off x="4406769" y="835096"/>
            <a:ext cx="4875684" cy="6022904"/>
          </a:xfrm>
          <a:prstGeom prst="rect">
            <a:avLst/>
          </a:prstGeom>
        </p:spPr>
      </p:pic>
      <p:sp>
        <p:nvSpPr>
          <p:cNvPr id="11" name="Title 1">
            <a:extLst>
              <a:ext uri="{FF2B5EF4-FFF2-40B4-BE49-F238E27FC236}">
                <a16:creationId xmlns:a16="http://schemas.microsoft.com/office/drawing/2014/main" id="{0F6F8E31-EF1E-DE9E-4244-0AD52748ECE9}"/>
              </a:ext>
            </a:extLst>
          </p:cNvPr>
          <p:cNvSpPr txBox="1">
            <a:spLocks/>
          </p:cNvSpPr>
          <p:nvPr/>
        </p:nvSpPr>
        <p:spPr>
          <a:xfrm>
            <a:off x="914902" y="72868"/>
            <a:ext cx="7277947" cy="661383"/>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a:latin typeface="Gilroy Light" panose="00000400000000000000" pitchFamily="50" charset="0"/>
                <a:ea typeface="Open Sans" panose="020B0606030504020204" pitchFamily="34" charset="0"/>
                <a:cs typeface="Open Sans" panose="020B0606030504020204" pitchFamily="34" charset="0"/>
              </a:rPr>
              <a:t>New Testing Method, this does not replace urine samples </a:t>
            </a:r>
            <a:br>
              <a:rPr lang="en-GB" b="1" dirty="0">
                <a:latin typeface="Gilroy Light" panose="00000400000000000000" pitchFamily="50" charset="0"/>
                <a:ea typeface="Open Sans" panose="020B0606030504020204" pitchFamily="34" charset="0"/>
                <a:cs typeface="Open Sans" panose="020B0606030504020204" pitchFamily="34" charset="0"/>
              </a:rPr>
            </a:br>
            <a:endParaRPr lang="en-GB" dirty="0">
              <a:latin typeface="Gilroy Light" panose="00000400000000000000" pitchFamily="50"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8617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23779"/>
            <a:ext cx="8111713" cy="414117"/>
          </a:xfrm>
        </p:spPr>
        <p:txBody>
          <a:bodyPr vert="horz" lIns="91440" tIns="45720" rIns="91440" bIns="45720" rtlCol="0" anchor="ctr">
            <a:normAutofit fontScale="90000"/>
          </a:bodyPr>
          <a:lstStyle/>
          <a:p>
            <a:pPr>
              <a:lnSpc>
                <a:spcPct val="90000"/>
              </a:lnSpc>
            </a:pPr>
            <a:br>
              <a:rPr lang="en-US" b="1" kern="1200" dirty="0">
                <a:solidFill>
                  <a:schemeClr val="tx1"/>
                </a:solidFill>
                <a:latin typeface="Gilroy Light" panose="00000400000000000000" pitchFamily="50" charset="0"/>
                <a:ea typeface="Open Sans" panose="020B0606030504020204" pitchFamily="34" charset="0"/>
                <a:cs typeface="Open Sans" panose="020B0606030504020204" pitchFamily="34" charset="0"/>
              </a:rPr>
            </a:br>
            <a:br>
              <a:rPr lang="en-US" b="1" kern="1200" dirty="0">
                <a:solidFill>
                  <a:schemeClr val="tx1"/>
                </a:solidFill>
                <a:latin typeface="Gilroy Light" panose="00000400000000000000" pitchFamily="50" charset="0"/>
                <a:ea typeface="Open Sans" panose="020B0606030504020204" pitchFamily="34" charset="0"/>
                <a:cs typeface="Open Sans" panose="020B0606030504020204" pitchFamily="34" charset="0"/>
              </a:rPr>
            </a:br>
            <a:r>
              <a:rPr lang="en-US" b="1" kern="1200" dirty="0">
                <a:solidFill>
                  <a:schemeClr val="tx1"/>
                </a:solidFill>
                <a:latin typeface="Gilroy Light" panose="00000400000000000000" pitchFamily="50" charset="0"/>
                <a:ea typeface="Open Sans" panose="020B0606030504020204" pitchFamily="34" charset="0"/>
                <a:cs typeface="Open Sans" panose="020B0606030504020204" pitchFamily="34" charset="0"/>
              </a:rPr>
              <a:t>Dried Blood Spots Collection </a:t>
            </a:r>
            <a:br>
              <a:rPr lang="en-US" b="1" kern="1200" dirty="0">
                <a:solidFill>
                  <a:schemeClr val="tx1"/>
                </a:solidFill>
                <a:latin typeface="Gilroy Light" panose="00000400000000000000" pitchFamily="50" charset="0"/>
                <a:ea typeface="Open Sans" panose="020B0606030504020204" pitchFamily="34" charset="0"/>
                <a:cs typeface="Open Sans" panose="020B0606030504020204" pitchFamily="34" charset="0"/>
              </a:rPr>
            </a:br>
            <a:r>
              <a:rPr lang="en-US" b="1" kern="1200" dirty="0">
                <a:solidFill>
                  <a:schemeClr val="tx1"/>
                </a:solidFill>
                <a:latin typeface="Gilroy Light" panose="00000400000000000000" pitchFamily="50" charset="0"/>
                <a:ea typeface="Open Sans" panose="020B0606030504020204" pitchFamily="34" charset="0"/>
                <a:cs typeface="Open Sans" panose="020B0606030504020204" pitchFamily="34" charset="0"/>
              </a:rPr>
              <a:t> </a:t>
            </a:r>
            <a:r>
              <a:rPr lang="en-US" sz="1600" b="1" kern="1200" dirty="0">
                <a:solidFill>
                  <a:schemeClr val="tx1"/>
                </a:solidFill>
                <a:latin typeface="Gilroy Light" panose="00000400000000000000" pitchFamily="50" charset="0"/>
                <a:ea typeface="Open Sans" panose="020B0606030504020204" pitchFamily="34" charset="0"/>
                <a:cs typeface="Open Sans" panose="020B0606030504020204" pitchFamily="34" charset="0"/>
              </a:rPr>
              <a:t>or visit via link </a:t>
            </a:r>
            <a:br>
              <a:rPr lang="en-US" sz="1600" b="1" kern="1200" dirty="0">
                <a:solidFill>
                  <a:schemeClr val="tx1"/>
                </a:solidFill>
                <a:latin typeface="Gilroy Light" panose="00000400000000000000" pitchFamily="50" charset="0"/>
                <a:ea typeface="Open Sans" panose="020B0606030504020204" pitchFamily="34" charset="0"/>
                <a:cs typeface="Open Sans" panose="020B0606030504020204" pitchFamily="34" charset="0"/>
              </a:rPr>
            </a:br>
            <a:r>
              <a:rPr lang="en-US" sz="1600" b="1" kern="1200" dirty="0">
                <a:solidFill>
                  <a:schemeClr val="tx1"/>
                </a:solidFill>
                <a:latin typeface="Gilroy Light" panose="00000400000000000000" pitchFamily="50" charset="0"/>
                <a:ea typeface="Open Sans" panose="020B0606030504020204" pitchFamily="34" charset="0"/>
                <a:cs typeface="Open Sans" panose="020B0606030504020204" pitchFamily="34" charset="0"/>
                <a:hlinkClick r:id="rId3"/>
              </a:rPr>
              <a:t>https://www.youtube.com/watch?v=OWCuRTCTf3Q </a:t>
            </a:r>
            <a:endParaRPr lang="en-US" sz="1600" b="1" kern="1200" dirty="0">
              <a:solidFill>
                <a:schemeClr val="tx1"/>
              </a:solidFill>
              <a:latin typeface="Gilroy Light" panose="00000400000000000000" pitchFamily="50"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4"/>
          <a:srcRect l="9838" t="73518" r="29525" b="10801"/>
          <a:stretch/>
        </p:blipFill>
        <p:spPr>
          <a:xfrm>
            <a:off x="5316991" y="6296247"/>
            <a:ext cx="3553238" cy="516871"/>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9960A8FF-BF06-DC27-9763-257FA7ECB6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6136" y="-1342594"/>
            <a:ext cx="3573016" cy="3573016"/>
          </a:xfrm>
          <a:prstGeom prst="rect">
            <a:avLst/>
          </a:prstGeom>
        </p:spPr>
      </p:pic>
      <p:pic>
        <p:nvPicPr>
          <p:cNvPr id="9" name="Picture 8">
            <a:extLst>
              <a:ext uri="{FF2B5EF4-FFF2-40B4-BE49-F238E27FC236}">
                <a16:creationId xmlns:a16="http://schemas.microsoft.com/office/drawing/2014/main" id="{EEB77C89-08E1-75E5-00E6-4DE21AA4321B}"/>
              </a:ext>
            </a:extLst>
          </p:cNvPr>
          <p:cNvPicPr>
            <a:picLocks noChangeAspect="1"/>
          </p:cNvPicPr>
          <p:nvPr/>
        </p:nvPicPr>
        <p:blipFill rotWithShape="1">
          <a:blip r:embed="rId6"/>
          <a:srcRect l="5113" t="15001" r="28738" b="23400"/>
          <a:stretch/>
        </p:blipFill>
        <p:spPr>
          <a:xfrm>
            <a:off x="1403648" y="2564904"/>
            <a:ext cx="6048672" cy="3168352"/>
          </a:xfrm>
          <a:prstGeom prst="rect">
            <a:avLst/>
          </a:prstGeom>
        </p:spPr>
      </p:pic>
    </p:spTree>
    <p:extLst>
      <p:ext uri="{BB962C8B-B14F-4D97-AF65-F5344CB8AC3E}">
        <p14:creationId xmlns:p14="http://schemas.microsoft.com/office/powerpoint/2010/main" val="239401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590762" y="6244566"/>
            <a:ext cx="3553238" cy="516871"/>
          </a:xfrm>
          <a:prstGeom prst="rect">
            <a:avLst/>
          </a:prstGeom>
        </p:spPr>
      </p:pic>
      <p:sp>
        <p:nvSpPr>
          <p:cNvPr id="8" name="TextBox 7">
            <a:extLst>
              <a:ext uri="{FF2B5EF4-FFF2-40B4-BE49-F238E27FC236}">
                <a16:creationId xmlns:a16="http://schemas.microsoft.com/office/drawing/2014/main" id="{A7265935-E0C1-D0E0-B74A-F72D3289E127}"/>
              </a:ext>
            </a:extLst>
          </p:cNvPr>
          <p:cNvSpPr txBox="1"/>
          <p:nvPr/>
        </p:nvSpPr>
        <p:spPr>
          <a:xfrm>
            <a:off x="160214" y="136803"/>
            <a:ext cx="8712460" cy="369332"/>
          </a:xfrm>
          <a:prstGeom prst="rect">
            <a:avLst/>
          </a:prstGeom>
          <a:noFill/>
        </p:spPr>
        <p:txBody>
          <a:bodyPr wrap="square" rtlCol="0">
            <a:spAutoFit/>
          </a:bodyPr>
          <a:lstStyle/>
          <a:p>
            <a:r>
              <a:rPr lang="en-IE" b="1" dirty="0">
                <a:latin typeface="Gilroy Light" panose="00000400000000000000" pitchFamily="50" charset="0"/>
                <a:ea typeface="Open Sans" panose="020B0606030504020204" pitchFamily="34" charset="0"/>
                <a:cs typeface="Open Sans" panose="020B0606030504020204" pitchFamily="34" charset="0"/>
              </a:rPr>
              <a:t>SUPPLEMENTS </a:t>
            </a:r>
          </a:p>
        </p:txBody>
      </p:sp>
      <p:sp>
        <p:nvSpPr>
          <p:cNvPr id="9" name="TextBox 8">
            <a:extLst>
              <a:ext uri="{FF2B5EF4-FFF2-40B4-BE49-F238E27FC236}">
                <a16:creationId xmlns:a16="http://schemas.microsoft.com/office/drawing/2014/main" id="{135C5C80-022D-D860-8D70-10F492E96A2E}"/>
              </a:ext>
            </a:extLst>
          </p:cNvPr>
          <p:cNvSpPr txBox="1"/>
          <p:nvPr/>
        </p:nvSpPr>
        <p:spPr>
          <a:xfrm>
            <a:off x="215770" y="474345"/>
            <a:ext cx="8712459" cy="59093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Gilroy Light" panose="00000400000000000000" pitchFamily="50" charset="0"/>
              </a:rPr>
              <a:t>Managing the Risk of Taking Supplements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effectLst/>
                <a:latin typeface="Gilroy Light" panose="00000400000000000000" pitchFamily="50" charset="0"/>
              </a:rPr>
              <a:t>You MUST undertake thorough internet research of supplement products before it is consumed.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effectLst/>
                <a:latin typeface="Gilroy Light" panose="00000400000000000000" pitchFamily="50" charset="0"/>
              </a:rPr>
              <a:t>This search should include the name of the product and the ingredients/substances listed.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effectLst/>
                <a:latin typeface="Gilroy Light" panose="00000400000000000000" pitchFamily="50" charset="0"/>
              </a:rPr>
              <a:t>Information revealed as a result should be further investigated and we advise athletes to keep evidence of their research.</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none" strike="noStrike" cap="none" normalizeH="0" baseline="0" dirty="0">
                <a:ln>
                  <a:noFill/>
                </a:ln>
                <a:effectLst/>
                <a:latin typeface="Gilroy Light" panose="00000400000000000000" pitchFamily="50" charset="0"/>
              </a:rPr>
              <a:t>Screen shots should be taken and the results saved in a folder. All saved information should be backed up.</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400" b="0" i="0" u="sng" strike="noStrike" cap="none" normalizeH="0" baseline="0" dirty="0">
                <a:ln>
                  <a:noFill/>
                </a:ln>
                <a:effectLst/>
                <a:latin typeface="Gilroy Light" panose="00000400000000000000" pitchFamily="50" charset="0"/>
                <a:hlinkClick r:id="rId4">
                  <a:extLst>
                    <a:ext uri="{A12FA001-AC4F-418D-AE19-62706E023703}">
                      <ahyp:hlinkClr xmlns:ahyp="http://schemas.microsoft.com/office/drawing/2018/hyperlinkcolor" val="tx"/>
                    </a:ext>
                  </a:extLst>
                </a:hlinkClick>
              </a:rPr>
              <a:t>www.informed-sport.com</a:t>
            </a:r>
            <a:r>
              <a:rPr kumimoji="0" lang="en-US" altLang="en-US" sz="1400" b="0" i="0" u="none" strike="noStrike" cap="none" normalizeH="0" baseline="0" dirty="0">
                <a:ln>
                  <a:noFill/>
                </a:ln>
                <a:effectLst/>
                <a:latin typeface="Gilroy Light" panose="00000400000000000000" pitchFamily="50" charset="0"/>
              </a:rPr>
              <a:t> is a risk </a:t>
            </a:r>
            <a:r>
              <a:rPr kumimoji="0" lang="en-US" altLang="en-US" sz="1400" b="0" i="0" u="none" strike="noStrike" cap="none" normalizeH="0" baseline="0" dirty="0" err="1">
                <a:ln>
                  <a:noFill/>
                </a:ln>
                <a:effectLst/>
                <a:latin typeface="Gilroy Light" panose="00000400000000000000" pitchFamily="50" charset="0"/>
              </a:rPr>
              <a:t>minimisation</a:t>
            </a:r>
            <a:r>
              <a:rPr kumimoji="0" lang="en-US" altLang="en-US" sz="1400" b="0" i="0" u="none" strike="noStrike" cap="none" normalizeH="0" baseline="0" dirty="0">
                <a:ln>
                  <a:noFill/>
                </a:ln>
                <a:effectLst/>
                <a:latin typeface="Gilroy Light" panose="00000400000000000000" pitchFamily="50" charset="0"/>
              </a:rPr>
              <a:t> tool that can be used to access supplements that have been batch tested.</a:t>
            </a:r>
            <a:endParaRPr lang="en-US" altLang="en-US" sz="1400" dirty="0">
              <a:solidFill>
                <a:srgbClr val="FF0000"/>
              </a:solidFill>
              <a:latin typeface="Gilroy Light" panose="00000400000000000000" pitchFamily="50" charset="0"/>
            </a:endParaRPr>
          </a:p>
          <a:p>
            <a:pPr marR="0" lvl="0" algn="l" defTabSz="914400" rtl="0" eaLnBrk="0" fontAlgn="base" latinLnBrk="0" hangingPunct="0">
              <a:lnSpc>
                <a:spcPct val="100000"/>
              </a:lnSpc>
              <a:spcBef>
                <a:spcPct val="0"/>
              </a:spcBef>
              <a:spcAft>
                <a:spcPct val="0"/>
              </a:spcAft>
              <a:buClrTx/>
              <a:buSzTx/>
              <a:tabLst/>
            </a:pPr>
            <a:r>
              <a:rPr kumimoji="0" lang="en-GB" altLang="en-US" sz="1400" b="1" i="0" u="none" strike="noStrike" cap="none" normalizeH="0" baseline="0" dirty="0">
                <a:ln>
                  <a:noFill/>
                </a:ln>
                <a:solidFill>
                  <a:srgbClr val="FF0000"/>
                </a:solidFill>
                <a:effectLst/>
                <a:latin typeface="Gilroy Light" panose="00000400000000000000" pitchFamily="50" charset="0"/>
              </a:rPr>
              <a:t>Assessing the need for Supplement Use</a:t>
            </a:r>
          </a:p>
          <a:p>
            <a:pPr marR="0" lvl="0" algn="l" defTabSz="914400" rtl="0" eaLnBrk="0" fontAlgn="base" latinLnBrk="0" hangingPunct="0">
              <a:lnSpc>
                <a:spcPct val="100000"/>
              </a:lnSpc>
              <a:spcBef>
                <a:spcPct val="0"/>
              </a:spcBef>
              <a:spcAft>
                <a:spcPct val="0"/>
              </a:spcAft>
              <a:buClrTx/>
              <a:buSzTx/>
              <a:tabLst/>
            </a:pPr>
            <a:r>
              <a:rPr kumimoji="0" lang="en-GB" altLang="en-US" sz="1400" b="0" i="0" u="none" strike="noStrike" cap="none" normalizeH="0" baseline="0" dirty="0">
                <a:ln>
                  <a:noFill/>
                </a:ln>
                <a:effectLst/>
                <a:latin typeface="Gilroy Light" panose="00000400000000000000" pitchFamily="50" charset="0"/>
              </a:rPr>
              <a:t>Sports supplements are commonly used by athletes in the hope of maximising the benefits of participating in sport. </a:t>
            </a:r>
          </a:p>
          <a:p>
            <a:pPr marR="0" lvl="0" algn="l" defTabSz="914400" rtl="0" eaLnBrk="0" fontAlgn="base" latinLnBrk="0" hangingPunct="0">
              <a:lnSpc>
                <a:spcPct val="100000"/>
              </a:lnSpc>
              <a:spcBef>
                <a:spcPct val="0"/>
              </a:spcBef>
              <a:spcAft>
                <a:spcPct val="0"/>
              </a:spcAft>
              <a:buClrTx/>
              <a:buSzTx/>
              <a:tabLst/>
            </a:pPr>
            <a:r>
              <a:rPr kumimoji="0" lang="en-GB" altLang="en-US" sz="1400" b="0" i="0" u="none" strike="noStrike" cap="none" normalizeH="0" baseline="0" dirty="0">
                <a:ln>
                  <a:noFill/>
                </a:ln>
                <a:effectLst/>
                <a:latin typeface="Gilroy Light" panose="00000400000000000000" pitchFamily="50" charset="0"/>
              </a:rPr>
              <a:t>Understandably sports people can be confused about the issues around sports supplements. It is important to remember that there are risks associated with supplement use.</a:t>
            </a:r>
          </a:p>
          <a:p>
            <a:pPr marR="0" lvl="0" algn="l" defTabSz="914400" rtl="0" eaLnBrk="0" fontAlgn="base" latinLnBrk="0" hangingPunct="0">
              <a:lnSpc>
                <a:spcPct val="100000"/>
              </a:lnSpc>
              <a:spcBef>
                <a:spcPct val="0"/>
              </a:spcBef>
              <a:spcAft>
                <a:spcPct val="0"/>
              </a:spcAft>
              <a:buClrTx/>
              <a:buSzTx/>
              <a:tabLst/>
            </a:pPr>
            <a:r>
              <a:rPr kumimoji="0" lang="en-GB" altLang="en-US" sz="1400" b="1" i="0" u="none" strike="noStrike" cap="none" normalizeH="0" baseline="0" dirty="0">
                <a:ln>
                  <a:noFill/>
                </a:ln>
                <a:solidFill>
                  <a:srgbClr val="FF0000"/>
                </a:solidFill>
                <a:effectLst/>
                <a:latin typeface="Gilroy Light" panose="00000400000000000000" pitchFamily="50" charset="0"/>
              </a:rPr>
              <a:t>Sport Ireland (SI) recommends against the use of sports supplements for the following reasons:</a:t>
            </a:r>
            <a:endParaRPr kumimoji="0" lang="en-GB" altLang="en-US" sz="1400" b="0" i="0" u="none" strike="noStrike" cap="none" normalizeH="0" baseline="0" dirty="0">
              <a:ln>
                <a:noFill/>
              </a:ln>
              <a:effectLst/>
              <a:latin typeface="Gilroy Light" panose="00000400000000000000" pitchFamily="50"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1400" dirty="0">
                <a:latin typeface="Gilroy Light" panose="00000400000000000000" pitchFamily="50" charset="0"/>
              </a:rPr>
              <a:t>We</a:t>
            </a:r>
            <a:r>
              <a:rPr kumimoji="0" lang="en-GB" altLang="en-US" sz="1400" b="0" i="0" u="none" strike="noStrike" cap="none" normalizeH="0" baseline="0" dirty="0">
                <a:ln>
                  <a:noFill/>
                </a:ln>
                <a:effectLst/>
                <a:latin typeface="Gilroy Light" panose="00000400000000000000" pitchFamily="50" charset="0"/>
              </a:rPr>
              <a:t> believe that a correct dietary and nutritional regime will provide all the potential benefits of sports supplements.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effectLst/>
                <a:latin typeface="Gilroy Light" panose="00000400000000000000" pitchFamily="50" charset="0"/>
              </a:rPr>
              <a:t>We believe that, given the World Anti-Doping Agency (WADA) principle of strict liability, elite athletes are opening up the possibility of inadvertent positive tests by taking supplements.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effectLst/>
                <a:latin typeface="Gilroy Light" panose="00000400000000000000" pitchFamily="50" charset="0"/>
              </a:rPr>
              <a:t>We believe it is inappropriate for any junior athlete or player to be taking supplements that could have an impact on their physical development.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effectLst/>
                <a:latin typeface="Gilroy Light" panose="00000400000000000000" pitchFamily="50" charset="0"/>
              </a:rPr>
              <a:t>There are no guarantees that any dietary supplements are safe. </a:t>
            </a:r>
            <a:endParaRPr lang="en-GB" altLang="en-US" sz="1400" dirty="0">
              <a:latin typeface="Gilroy Light" panose="00000400000000000000" pitchFamily="50" charset="0"/>
            </a:endParaRPr>
          </a:p>
          <a:p>
            <a:pPr marR="0" lvl="0" algn="l" defTabSz="914400" rtl="0" eaLnBrk="0" fontAlgn="base" latinLnBrk="0" hangingPunct="0">
              <a:lnSpc>
                <a:spcPct val="100000"/>
              </a:lnSpc>
              <a:spcBef>
                <a:spcPct val="0"/>
              </a:spcBef>
              <a:spcAft>
                <a:spcPct val="0"/>
              </a:spcAft>
              <a:buClrTx/>
              <a:buSzTx/>
              <a:tabLst/>
            </a:pPr>
            <a:r>
              <a:rPr kumimoji="0" lang="en-GB" altLang="en-US" sz="1400" b="1" i="0" u="none" strike="noStrike" cap="none" normalizeH="0" baseline="0" dirty="0">
                <a:ln>
                  <a:noFill/>
                </a:ln>
                <a:solidFill>
                  <a:srgbClr val="FF0000"/>
                </a:solidFill>
                <a:effectLst/>
                <a:latin typeface="Gilroy Light" panose="00000400000000000000" pitchFamily="50" charset="0"/>
              </a:rPr>
              <a:t>Before taking any dietary supplements please assess the following</a:t>
            </a:r>
            <a:endParaRPr kumimoji="0" lang="en-GB" altLang="en-US" sz="1400" b="0" i="0" u="none" strike="noStrike" cap="none" normalizeH="0" baseline="0" dirty="0">
              <a:ln>
                <a:noFill/>
              </a:ln>
              <a:solidFill>
                <a:srgbClr val="FF0000"/>
              </a:solidFill>
              <a:effectLst/>
              <a:latin typeface="Gilroy Light" panose="00000400000000000000" pitchFamily="50"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effectLst/>
                <a:latin typeface="Gilroy Light" panose="00000400000000000000" pitchFamily="50" charset="0"/>
              </a:rPr>
              <a:t>The Need: seek nutrition advice from a professional sports dietician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effectLst/>
                <a:latin typeface="Gilroy Light" panose="00000400000000000000" pitchFamily="50" charset="0"/>
              </a:rPr>
              <a:t>The Risk: If you choose to take a supplement you should assess the associated risks and make an informed decision. Please see risk minimisation guidelines below</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GB" altLang="en-US" sz="1400" b="0" i="0" u="none" strike="noStrike" cap="none" normalizeH="0" baseline="0" dirty="0">
                <a:ln>
                  <a:noFill/>
                </a:ln>
                <a:effectLst/>
                <a:latin typeface="Gilroy Light" panose="00000400000000000000" pitchFamily="50" charset="0"/>
              </a:rPr>
              <a:t>The Consequences: consuming a contaminated product may result in a 4 year ban from sport</a:t>
            </a:r>
            <a:endParaRPr lang="en-US" altLang="en-US" sz="1400" dirty="0">
              <a:latin typeface="Gilroy Light" panose="00000400000000000000" pitchFamily="50"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FF0000"/>
                </a:solidFill>
                <a:effectLst/>
                <a:latin typeface="Gilroy Light" panose="00000400000000000000" pitchFamily="50" charset="0"/>
              </a:rPr>
              <a:t>More information on Sport Ireland Website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effectLst/>
                <a:latin typeface="Gilroy Light" panose="00000400000000000000" pitchFamily="50" charset="0"/>
                <a:hlinkClick r:id="rId5">
                  <a:extLst>
                    <a:ext uri="{A12FA001-AC4F-418D-AE19-62706E023703}">
                      <ahyp:hlinkClr xmlns:ahyp="http://schemas.microsoft.com/office/drawing/2018/hyperlinkcolor" val="tx"/>
                    </a:ext>
                  </a:extLst>
                </a:hlinkClick>
              </a:rPr>
              <a:t>https://www.sportireland.ie/anti-doping/athlete-zone/supplements-and-herbal-remedies</a:t>
            </a:r>
            <a:r>
              <a:rPr kumimoji="0" lang="en-US" altLang="en-US" sz="1400" b="0" i="0" u="none" strike="noStrike" cap="none" normalizeH="0" baseline="0" dirty="0">
                <a:ln>
                  <a:noFill/>
                </a:ln>
                <a:effectLst/>
                <a:latin typeface="Gilroy Light" panose="00000400000000000000" pitchFamily="50" charset="0"/>
              </a:rPr>
              <a:t> </a:t>
            </a:r>
            <a:r>
              <a:rPr lang="en-US" altLang="en-US" sz="1400" dirty="0">
                <a:latin typeface="Gilroy Light" panose="00000400000000000000" pitchFamily="50" charset="0"/>
              </a:rPr>
              <a:t> </a:t>
            </a:r>
            <a:endParaRPr kumimoji="0" lang="en-US" altLang="en-US" sz="1400" b="0" i="0" u="none" strike="noStrike" cap="none" normalizeH="0" baseline="0" dirty="0">
              <a:ln>
                <a:noFill/>
              </a:ln>
              <a:effectLst/>
              <a:latin typeface="Gilroy Light" panose="00000400000000000000" pitchFamily="50" charset="0"/>
            </a:endParaRPr>
          </a:p>
        </p:txBody>
      </p:sp>
      <p:pic>
        <p:nvPicPr>
          <p:cNvPr id="5" name="Picture 4" descr="A picture containing logo&#10;&#10;Description automatically generated">
            <a:extLst>
              <a:ext uri="{FF2B5EF4-FFF2-40B4-BE49-F238E27FC236}">
                <a16:creationId xmlns:a16="http://schemas.microsoft.com/office/drawing/2014/main" id="{A65441D4-9AF9-43CA-F448-A78D903708F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68295" y="-923991"/>
            <a:ext cx="2573122" cy="2573122"/>
          </a:xfrm>
          <a:prstGeom prst="rect">
            <a:avLst/>
          </a:prstGeom>
        </p:spPr>
      </p:pic>
    </p:spTree>
    <p:extLst>
      <p:ext uri="{BB962C8B-B14F-4D97-AF65-F5344CB8AC3E}">
        <p14:creationId xmlns:p14="http://schemas.microsoft.com/office/powerpoint/2010/main" val="2336631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rot="16200000">
            <a:off x="6806213" y="2858951"/>
            <a:ext cx="3553238" cy="516871"/>
          </a:xfrm>
          <a:prstGeom prst="rect">
            <a:avLst/>
          </a:prstGeom>
        </p:spPr>
      </p:pic>
      <p:pic>
        <p:nvPicPr>
          <p:cNvPr id="2" name="Content Placeholder 3">
            <a:extLst>
              <a:ext uri="{FF2B5EF4-FFF2-40B4-BE49-F238E27FC236}">
                <a16:creationId xmlns:a16="http://schemas.microsoft.com/office/drawing/2014/main" id="{D95CCADF-16A5-B417-0C3C-C449BB539B24}"/>
              </a:ext>
            </a:extLst>
          </p:cNvPr>
          <p:cNvPicPr>
            <a:picLocks noChangeAspect="1"/>
          </p:cNvPicPr>
          <p:nvPr/>
        </p:nvPicPr>
        <p:blipFill rotWithShape="1">
          <a:blip r:embed="rId4"/>
          <a:srcRect l="33181" t="12048" r="32811" b="8158"/>
          <a:stretch/>
        </p:blipFill>
        <p:spPr>
          <a:xfrm>
            <a:off x="827584" y="0"/>
            <a:ext cx="6768752" cy="6858000"/>
          </a:xfrm>
          <a:prstGeom prst="rect">
            <a:avLst/>
          </a:prstGeom>
        </p:spPr>
      </p:pic>
    </p:spTree>
    <p:extLst>
      <p:ext uri="{BB962C8B-B14F-4D97-AF65-F5344CB8AC3E}">
        <p14:creationId xmlns:p14="http://schemas.microsoft.com/office/powerpoint/2010/main" val="3883817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056495" y="5800880"/>
            <a:ext cx="3553238" cy="516871"/>
          </a:xfrm>
          <a:prstGeom prst="rect">
            <a:avLst/>
          </a:prstGeom>
        </p:spPr>
      </p:pic>
      <p:pic>
        <p:nvPicPr>
          <p:cNvPr id="2" name="Picture 1" descr="I:\I-BasketballIreland\Anti Doping\Anti Doping 2017 2018\Supplement Guidelines Infographic .jpg">
            <a:extLst>
              <a:ext uri="{FF2B5EF4-FFF2-40B4-BE49-F238E27FC236}">
                <a16:creationId xmlns:a16="http://schemas.microsoft.com/office/drawing/2014/main" id="{EB16744B-D199-DC3A-5E40-117874F9472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61776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2" name="Title 1"/>
          <p:cNvSpPr>
            <a:spLocks noGrp="1"/>
          </p:cNvSpPr>
          <p:nvPr>
            <p:ph type="title"/>
          </p:nvPr>
        </p:nvSpPr>
        <p:spPr>
          <a:xfrm>
            <a:off x="498020" y="732708"/>
            <a:ext cx="8111713" cy="549744"/>
          </a:xfrm>
          <a:noFill/>
        </p:spPr>
        <p:txBody>
          <a:bodyPr vert="horz" lIns="91440" tIns="45720" rIns="91440" bIns="45720" rtlCol="0" anchor="ctr">
            <a:normAutofit fontScale="90000"/>
          </a:bodyPr>
          <a:lstStyle/>
          <a:p>
            <a:pPr>
              <a:lnSpc>
                <a:spcPct val="90000"/>
              </a:lnSpc>
            </a:pPr>
            <a:br>
              <a:rPr lang="en-GB" b="1" i="0" dirty="0">
                <a:solidFill>
                  <a:srgbClr val="00B050"/>
                </a:solidFill>
                <a:effectLst/>
                <a:latin typeface="BrownStd"/>
              </a:rPr>
            </a:br>
            <a:endParaRPr lang="en-US" b="1" kern="1200" dirty="0">
              <a:solidFill>
                <a:srgbClr val="00B050"/>
              </a:solidFill>
              <a:ea typeface="+mj-ea"/>
              <a:cs typeface="+mj-cs"/>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508104" y="6114737"/>
            <a:ext cx="3553238" cy="516871"/>
          </a:xfrm>
          <a:prstGeom prst="rect">
            <a:avLst/>
          </a:prstGeom>
        </p:spPr>
      </p:pic>
      <p:sp>
        <p:nvSpPr>
          <p:cNvPr id="8" name="TextBox 7">
            <a:extLst>
              <a:ext uri="{FF2B5EF4-FFF2-40B4-BE49-F238E27FC236}">
                <a16:creationId xmlns:a16="http://schemas.microsoft.com/office/drawing/2014/main" id="{A7265935-E0C1-D0E0-B74A-F72D3289E127}"/>
              </a:ext>
            </a:extLst>
          </p:cNvPr>
          <p:cNvSpPr txBox="1"/>
          <p:nvPr/>
        </p:nvSpPr>
        <p:spPr>
          <a:xfrm>
            <a:off x="215770" y="118729"/>
            <a:ext cx="8712460" cy="646331"/>
          </a:xfrm>
          <a:prstGeom prst="rect">
            <a:avLst/>
          </a:prstGeom>
          <a:noFill/>
        </p:spPr>
        <p:txBody>
          <a:bodyPr wrap="square" rtlCol="0">
            <a:spAutoFit/>
          </a:bodyPr>
          <a:lstStyle/>
          <a:p>
            <a:endParaRPr lang="en-IE" b="1" dirty="0">
              <a:solidFill>
                <a:srgbClr val="00B050"/>
              </a:solidFill>
              <a:latin typeface="Gilroy Light" panose="00000400000000000000" pitchFamily="50" charset="0"/>
              <a:ea typeface="Open Sans" panose="020B0606030504020204" pitchFamily="34" charset="0"/>
              <a:cs typeface="Open Sans" panose="020B0606030504020204" pitchFamily="34" charset="0"/>
            </a:endParaRPr>
          </a:p>
          <a:p>
            <a:r>
              <a:rPr lang="en-IE" b="1" dirty="0">
                <a:solidFill>
                  <a:srgbClr val="00B050"/>
                </a:solidFill>
                <a:latin typeface="Gilroy Light" panose="00000400000000000000" pitchFamily="50" charset="0"/>
                <a:ea typeface="Open Sans" panose="020B0606030504020204" pitchFamily="34" charset="0"/>
                <a:cs typeface="Open Sans" panose="020B0606030504020204" pitchFamily="34" charset="0"/>
              </a:rPr>
              <a:t>Who can be accused of an Anti-doping Rule Violation / ADRV?  </a:t>
            </a:r>
          </a:p>
        </p:txBody>
      </p:sp>
      <p:pic>
        <p:nvPicPr>
          <p:cNvPr id="5" name="Picture 4">
            <a:extLst>
              <a:ext uri="{FF2B5EF4-FFF2-40B4-BE49-F238E27FC236}">
                <a16:creationId xmlns:a16="http://schemas.microsoft.com/office/drawing/2014/main" id="{E13D307C-15AA-233C-6C0B-47AA56CA03F5}"/>
              </a:ext>
            </a:extLst>
          </p:cNvPr>
          <p:cNvPicPr>
            <a:picLocks noChangeAspect="1"/>
          </p:cNvPicPr>
          <p:nvPr/>
        </p:nvPicPr>
        <p:blipFill rotWithShape="1">
          <a:blip r:embed="rId4"/>
          <a:srcRect t="9051" r="18921" b="23750"/>
          <a:stretch/>
        </p:blipFill>
        <p:spPr>
          <a:xfrm>
            <a:off x="276711" y="868813"/>
            <a:ext cx="8462714" cy="5245924"/>
          </a:xfrm>
          <a:prstGeom prst="rect">
            <a:avLst/>
          </a:prstGeom>
        </p:spPr>
      </p:pic>
    </p:spTree>
    <p:extLst>
      <p:ext uri="{BB962C8B-B14F-4D97-AF65-F5344CB8AC3E}">
        <p14:creationId xmlns:p14="http://schemas.microsoft.com/office/powerpoint/2010/main" val="3630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rot="20618298">
            <a:off x="5483526" y="481236"/>
            <a:ext cx="3426857" cy="516871"/>
          </a:xfrm>
          <a:prstGeom prst="rect">
            <a:avLst/>
          </a:prstGeom>
        </p:spPr>
      </p:pic>
      <p:sp>
        <p:nvSpPr>
          <p:cNvPr id="9" name="TextBox 8">
            <a:extLst>
              <a:ext uri="{FF2B5EF4-FFF2-40B4-BE49-F238E27FC236}">
                <a16:creationId xmlns:a16="http://schemas.microsoft.com/office/drawing/2014/main" id="{135C5C80-022D-D860-8D70-10F492E96A2E}"/>
              </a:ext>
            </a:extLst>
          </p:cNvPr>
          <p:cNvSpPr txBox="1"/>
          <p:nvPr/>
        </p:nvSpPr>
        <p:spPr>
          <a:xfrm>
            <a:off x="289385" y="1896462"/>
            <a:ext cx="8333022" cy="923330"/>
          </a:xfrm>
          <a:prstGeom prst="rect">
            <a:avLst/>
          </a:prstGeom>
          <a:noFill/>
        </p:spPr>
        <p:txBody>
          <a:bodyPr wrap="square" rtlCol="0">
            <a:spAutoFit/>
          </a:bodyPr>
          <a:lstStyle/>
          <a:p>
            <a:pPr marL="285750" indent="-285750" algn="just">
              <a:buFont typeface="Arial" panose="020B0604020202020204" pitchFamily="34" charset="0"/>
              <a:buChar char="•"/>
            </a:pPr>
            <a:endParaRPr kumimoji="0" lang="en-US" altLang="en-US" sz="1800" b="0" i="0" u="none" strike="noStrike" cap="none" normalizeH="0" baseline="0" dirty="0">
              <a:ln>
                <a:noFill/>
              </a:ln>
              <a:effectLst/>
              <a:latin typeface="Gilroy Light" panose="00000400000000000000" pitchFamily="50" charset="0"/>
            </a:endParaRPr>
          </a:p>
          <a:p>
            <a:pPr algn="just"/>
            <a:endParaRPr kumimoji="0" lang="en-US" altLang="en-US" sz="1800" b="0" i="0" u="none" strike="noStrike" cap="none" normalizeH="0" baseline="0" dirty="0">
              <a:ln>
                <a:noFill/>
              </a:ln>
              <a:effectLst/>
              <a:latin typeface="Gilroy Light" panose="00000400000000000000" pitchFamily="50" charset="0"/>
            </a:endParaRPr>
          </a:p>
          <a:p>
            <a:pPr marL="285750" indent="-285750" algn="just">
              <a:buFont typeface="Arial" panose="020B0604020202020204" pitchFamily="34" charset="0"/>
              <a:buChar char="•"/>
            </a:pPr>
            <a:endParaRPr lang="en-IE" dirty="0">
              <a:latin typeface="Gilroy Light" panose="00000400000000000000" pitchFamily="50" charset="0"/>
            </a:endParaRPr>
          </a:p>
        </p:txBody>
      </p:sp>
      <p:sp>
        <p:nvSpPr>
          <p:cNvPr id="5" name="TextBox 4">
            <a:extLst>
              <a:ext uri="{FF2B5EF4-FFF2-40B4-BE49-F238E27FC236}">
                <a16:creationId xmlns:a16="http://schemas.microsoft.com/office/drawing/2014/main" id="{0B8B47D9-F3F4-F302-799F-6055C34AED09}"/>
              </a:ext>
            </a:extLst>
          </p:cNvPr>
          <p:cNvSpPr txBox="1"/>
          <p:nvPr/>
        </p:nvSpPr>
        <p:spPr>
          <a:xfrm>
            <a:off x="179512" y="1681444"/>
            <a:ext cx="8907268" cy="5139869"/>
          </a:xfrm>
          <a:prstGeom prst="rect">
            <a:avLst/>
          </a:prstGeom>
          <a:noFill/>
        </p:spPr>
        <p:txBody>
          <a:bodyPr wrap="square" rtlCol="0">
            <a:spAutoFit/>
          </a:bodyPr>
          <a:lstStyle/>
          <a:p>
            <a:r>
              <a:rPr lang="en-GB" sz="1600" b="1" dirty="0">
                <a:latin typeface="Gilroy Light" panose="00000400000000000000" pitchFamily="50" charset="0"/>
              </a:rPr>
              <a:t>Sport Ireland provide a range of different educational tools – all accessible via the SI website. Available also on the Basketball Ireland website. Links below.</a:t>
            </a:r>
          </a:p>
          <a:p>
            <a:endParaRPr lang="en-GB" sz="1600" b="1" dirty="0">
              <a:solidFill>
                <a:srgbClr val="00B050"/>
              </a:solidFill>
              <a:latin typeface="Gilroy Light" panose="00000400000000000000" pitchFamily="50" charset="0"/>
            </a:endParaRPr>
          </a:p>
          <a:p>
            <a:pPr marL="285750" indent="-285750">
              <a:buFont typeface="Wingdings" panose="05000000000000000000" pitchFamily="2" charset="2"/>
              <a:buChar char="ü"/>
            </a:pPr>
            <a:r>
              <a:rPr lang="en-GB" sz="1600" b="1" dirty="0">
                <a:solidFill>
                  <a:srgbClr val="00B050"/>
                </a:solidFill>
                <a:latin typeface="Gilroy Light" panose="00000400000000000000" pitchFamily="50" charset="0"/>
              </a:rPr>
              <a:t>Sport Ireland Education Zone </a:t>
            </a:r>
            <a:r>
              <a:rPr lang="en-GB" sz="1600" dirty="0">
                <a:latin typeface="Gilroy Light" panose="00000400000000000000" pitchFamily="50" charset="0"/>
              </a:rPr>
              <a:t>- </a:t>
            </a:r>
            <a:r>
              <a:rPr lang="en-GB" sz="1600" dirty="0">
                <a:latin typeface="Gilroy Light" panose="00000400000000000000" pitchFamily="50" charset="0"/>
                <a:hlinkClick r:id="rId4">
                  <a:extLst>
                    <a:ext uri="{A12FA001-AC4F-418D-AE19-62706E023703}">
                      <ahyp:hlinkClr xmlns:ahyp="http://schemas.microsoft.com/office/drawing/2018/hyperlinkcolor" val="tx"/>
                    </a:ext>
                  </a:extLst>
                </a:hlinkClick>
              </a:rPr>
              <a:t>https://www.sportireland.ie/anti-doping/education-zone/education-zone</a:t>
            </a:r>
            <a:r>
              <a:rPr lang="en-GB" sz="1600" dirty="0">
                <a:latin typeface="Gilroy Light" panose="00000400000000000000" pitchFamily="50" charset="0"/>
              </a:rPr>
              <a:t>  </a:t>
            </a:r>
          </a:p>
          <a:p>
            <a:endParaRPr lang="en-GB" sz="1600" dirty="0">
              <a:latin typeface="Gilroy Light" panose="00000400000000000000" pitchFamily="50" charset="0"/>
            </a:endParaRPr>
          </a:p>
          <a:p>
            <a:pPr marL="285750" indent="-285750">
              <a:buFont typeface="Wingdings" panose="05000000000000000000" pitchFamily="2" charset="2"/>
              <a:buChar char="ü"/>
            </a:pPr>
            <a:r>
              <a:rPr lang="en-GB" sz="1600" b="1" dirty="0">
                <a:solidFill>
                  <a:srgbClr val="00B050"/>
                </a:solidFill>
                <a:latin typeface="Gilroy Light" panose="00000400000000000000" pitchFamily="50" charset="0"/>
              </a:rPr>
              <a:t>What happens in a drug test </a:t>
            </a:r>
            <a:r>
              <a:rPr lang="en-GB" sz="1600" dirty="0">
                <a:latin typeface="Gilroy Light" panose="00000400000000000000" pitchFamily="50" charset="0"/>
              </a:rPr>
              <a:t>- </a:t>
            </a:r>
            <a:r>
              <a:rPr lang="en-GB" sz="1600" dirty="0">
                <a:latin typeface="Gilroy Light" panose="00000400000000000000" pitchFamily="50" charset="0"/>
                <a:hlinkClick r:id="rId5">
                  <a:extLst>
                    <a:ext uri="{A12FA001-AC4F-418D-AE19-62706E023703}">
                      <ahyp:hlinkClr xmlns:ahyp="http://schemas.microsoft.com/office/drawing/2018/hyperlinkcolor" val="tx"/>
                    </a:ext>
                  </a:extLst>
                </a:hlinkClick>
              </a:rPr>
              <a:t>https://www.sportireland.ie/anti-doping/education-zone/education-zone/what-happens-in-a-drug-test</a:t>
            </a:r>
            <a:r>
              <a:rPr lang="en-GB" sz="1600" dirty="0">
                <a:latin typeface="Gilroy Light" panose="00000400000000000000" pitchFamily="50" charset="0"/>
              </a:rPr>
              <a:t> </a:t>
            </a:r>
          </a:p>
          <a:p>
            <a:endParaRPr lang="en-GB" sz="1600" dirty="0">
              <a:latin typeface="Gilroy Light" panose="00000400000000000000" pitchFamily="50" charset="0"/>
            </a:endParaRPr>
          </a:p>
          <a:p>
            <a:pPr marL="285750" indent="-285750">
              <a:buFont typeface="Wingdings" panose="05000000000000000000" pitchFamily="2" charset="2"/>
              <a:buChar char="ü"/>
            </a:pPr>
            <a:r>
              <a:rPr lang="en-GB" sz="1600" b="1" dirty="0">
                <a:solidFill>
                  <a:srgbClr val="00B050"/>
                </a:solidFill>
                <a:latin typeface="Gilroy Light" panose="00000400000000000000" pitchFamily="50" charset="0"/>
              </a:rPr>
              <a:t>Sport Ireland E-learning </a:t>
            </a:r>
            <a:r>
              <a:rPr lang="en-GB" sz="1600" dirty="0">
                <a:latin typeface="Gilroy Light" panose="00000400000000000000" pitchFamily="50" charset="0"/>
              </a:rPr>
              <a:t>– </a:t>
            </a:r>
            <a:r>
              <a:rPr lang="en-GB" sz="1600" dirty="0">
                <a:latin typeface="Gilroy Light" panose="00000400000000000000" pitchFamily="50" charset="0"/>
                <a:hlinkClick r:id="rId6"/>
              </a:rPr>
              <a:t>https://www.sportireland.ie/anti-doping-e-learning</a:t>
            </a:r>
            <a:r>
              <a:rPr lang="en-GB" sz="1600" dirty="0">
                <a:latin typeface="Gilroy Light" panose="00000400000000000000" pitchFamily="50" charset="0"/>
              </a:rPr>
              <a:t> </a:t>
            </a:r>
            <a:r>
              <a:rPr lang="en-IE" sz="1600" dirty="0">
                <a:latin typeface="Gilroy Light" panose="00000400000000000000" pitchFamily="50" charset="0"/>
              </a:rPr>
              <a:t>Key topics covered: Anti-doping rule violations, testing procedures, how to check </a:t>
            </a:r>
            <a:r>
              <a:rPr lang="en-IE" sz="1600" dirty="0" err="1">
                <a:latin typeface="Gilroy Light" panose="00000400000000000000" pitchFamily="50" charset="0"/>
              </a:rPr>
              <a:t>meds.,TUEs</a:t>
            </a:r>
            <a:r>
              <a:rPr lang="en-IE" sz="1600" dirty="0">
                <a:latin typeface="Gilroy Light" panose="00000400000000000000" pitchFamily="50" charset="0"/>
              </a:rPr>
              <a:t>, supplements, consequences of doping. </a:t>
            </a:r>
          </a:p>
          <a:p>
            <a:endParaRPr lang="en-GB" sz="1600" dirty="0">
              <a:latin typeface="Gilroy Light" panose="00000400000000000000" pitchFamily="50" charset="0"/>
            </a:endParaRPr>
          </a:p>
          <a:p>
            <a:pPr marL="285750" indent="-285750">
              <a:buFont typeface="Wingdings" panose="05000000000000000000" pitchFamily="2" charset="2"/>
              <a:buChar char="ü"/>
            </a:pPr>
            <a:r>
              <a:rPr lang="en-GB" sz="1600" b="1" dirty="0">
                <a:solidFill>
                  <a:srgbClr val="00B050"/>
                </a:solidFill>
                <a:latin typeface="Gilroy Light" panose="00000400000000000000" pitchFamily="50" charset="0"/>
              </a:rPr>
              <a:t>Basketball Ireland Anti-doping section </a:t>
            </a:r>
            <a:r>
              <a:rPr lang="en-GB" sz="1600" u="sng" dirty="0">
                <a:latin typeface="Gilroy Light" panose="00000400000000000000" pitchFamily="50" charset="0"/>
              </a:rPr>
              <a:t>- </a:t>
            </a:r>
            <a:r>
              <a:rPr lang="en-GB" sz="1600" u="sng" dirty="0">
                <a:latin typeface="Gilroy Light" panose="00000400000000000000" pitchFamily="50" charset="0"/>
                <a:hlinkClick r:id="rId7">
                  <a:extLst>
                    <a:ext uri="{A12FA001-AC4F-418D-AE19-62706E023703}">
                      <ahyp:hlinkClr xmlns:ahyp="http://schemas.microsoft.com/office/drawing/2018/hyperlinkcolor" val="tx"/>
                    </a:ext>
                  </a:extLst>
                </a:hlinkClick>
              </a:rPr>
              <a:t>https://ireland.basketball/anti-doping</a:t>
            </a:r>
            <a:endParaRPr lang="en-GB" sz="1600" u="sng" dirty="0">
              <a:latin typeface="Gilroy Light" panose="00000400000000000000" pitchFamily="50" charset="0"/>
            </a:endParaRPr>
          </a:p>
          <a:p>
            <a:pPr marL="285750" indent="-285750">
              <a:buFont typeface="Wingdings" panose="05000000000000000000" pitchFamily="2" charset="2"/>
              <a:buChar char="ü"/>
            </a:pPr>
            <a:endParaRPr lang="en-GB" sz="1600" b="1" u="sng" dirty="0">
              <a:solidFill>
                <a:srgbClr val="00B050"/>
              </a:solidFill>
              <a:latin typeface="Gilroy Light" panose="00000400000000000000" pitchFamily="50" charset="0"/>
            </a:endParaRPr>
          </a:p>
          <a:p>
            <a:pPr marL="285750" indent="-285750">
              <a:buFont typeface="Wingdings" panose="05000000000000000000" pitchFamily="2" charset="2"/>
              <a:buChar char="ü"/>
            </a:pPr>
            <a:r>
              <a:rPr lang="en-IE" sz="1600" b="1" dirty="0">
                <a:solidFill>
                  <a:srgbClr val="00B050"/>
                </a:solidFill>
                <a:latin typeface="Gilroy Light" panose="00000400000000000000" pitchFamily="50" charset="0"/>
              </a:rPr>
              <a:t>National Anti-doping Organisations </a:t>
            </a:r>
            <a:r>
              <a:rPr lang="en-IE" sz="1600" dirty="0">
                <a:solidFill>
                  <a:srgbClr val="00B050"/>
                </a:solidFill>
                <a:latin typeface="Gilroy Light" panose="00000400000000000000" pitchFamily="50" charset="0"/>
              </a:rPr>
              <a:t>- </a:t>
            </a:r>
            <a:r>
              <a:rPr lang="en-IE" sz="1600" dirty="0">
                <a:latin typeface="Gilroy Light" panose="00000400000000000000" pitchFamily="50" charset="0"/>
                <a:hlinkClick r:id="rId8">
                  <a:extLst>
                    <a:ext uri="{A12FA001-AC4F-418D-AE19-62706E023703}">
                      <ahyp:hlinkClr xmlns:ahyp="http://schemas.microsoft.com/office/drawing/2018/hyperlinkcolor" val="tx"/>
                    </a:ext>
                  </a:extLst>
                </a:hlinkClick>
              </a:rPr>
              <a:t>Guiding Principles for the future of Anti-Doping</a:t>
            </a:r>
            <a:r>
              <a:rPr lang="en-IE" sz="1600" dirty="0">
                <a:latin typeface="Gilroy Light" panose="00000400000000000000" pitchFamily="50" charset="0"/>
              </a:rPr>
              <a:t> </a:t>
            </a:r>
            <a:endParaRPr lang="en-GB" sz="1600" dirty="0">
              <a:latin typeface="Gilroy Light" panose="00000400000000000000" pitchFamily="50" charset="0"/>
            </a:endParaRPr>
          </a:p>
          <a:p>
            <a:br>
              <a:rPr lang="en-IE" dirty="0">
                <a:latin typeface="Gilroy Light" panose="00000400000000000000" pitchFamily="50" charset="0"/>
              </a:rPr>
            </a:br>
            <a:endParaRPr lang="en-GB" dirty="0">
              <a:latin typeface="Gilroy Light" panose="00000400000000000000" pitchFamily="50" charset="0"/>
            </a:endParaRPr>
          </a:p>
          <a:p>
            <a:pPr marL="285750" indent="-285750">
              <a:buFont typeface="Wingdings" panose="05000000000000000000" pitchFamily="2" charset="2"/>
              <a:buChar char="ü"/>
            </a:pPr>
            <a:endParaRPr lang="en-GB" dirty="0">
              <a:latin typeface="Gilroy Light" panose="00000400000000000000" pitchFamily="50" charset="0"/>
            </a:endParaRPr>
          </a:p>
          <a:p>
            <a:pPr marL="285750" indent="-285750">
              <a:buFont typeface="Wingdings" panose="05000000000000000000" pitchFamily="2" charset="2"/>
              <a:buChar char="ü"/>
            </a:pPr>
            <a:endParaRPr lang="en-GB" dirty="0">
              <a:latin typeface="Gilroy Light" panose="00000400000000000000" pitchFamily="50" charset="0"/>
            </a:endParaRPr>
          </a:p>
        </p:txBody>
      </p:sp>
      <p:pic>
        <p:nvPicPr>
          <p:cNvPr id="6" name="Picture 5" descr="See the source image">
            <a:extLst>
              <a:ext uri="{FF2B5EF4-FFF2-40B4-BE49-F238E27FC236}">
                <a16:creationId xmlns:a16="http://schemas.microsoft.com/office/drawing/2014/main" id="{C462C592-304C-9DA1-636D-5965F14FBE19}"/>
              </a:ext>
            </a:extLst>
          </p:cNvPr>
          <p:cNvPicPr/>
          <p:nvPr/>
        </p:nvPicPr>
        <p:blipFill rotWithShape="1">
          <a:blip r:embed="rId9">
            <a:extLst>
              <a:ext uri="{28A0092B-C50C-407E-A947-70E740481C1C}">
                <a14:useLocalDpi xmlns:a14="http://schemas.microsoft.com/office/drawing/2010/main" val="0"/>
              </a:ext>
            </a:extLst>
          </a:blip>
          <a:srcRect l="44984" t="27241"/>
          <a:stretch/>
        </p:blipFill>
        <p:spPr bwMode="auto">
          <a:xfrm>
            <a:off x="-1" y="5080"/>
            <a:ext cx="5056495" cy="1539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33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80">
                                          <p:stCondLst>
                                            <p:cond delay="0"/>
                                          </p:stCondLst>
                                        </p:cTn>
                                        <p:tgtEl>
                                          <p:spTgt spid="5">
                                            <p:txEl>
                                              <p:pRg st="0" end="0"/>
                                            </p:txEl>
                                          </p:spTgt>
                                        </p:tgtEl>
                                      </p:cBhvr>
                                    </p:animEffect>
                                    <p:anim calcmode="lin" valueType="num">
                                      <p:cBhvr>
                                        <p:cTn id="8"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0" end="0"/>
                                            </p:txEl>
                                          </p:spTgt>
                                        </p:tgtEl>
                                      </p:cBhvr>
                                      <p:to x="100000" y="60000"/>
                                    </p:animScale>
                                    <p:animScale>
                                      <p:cBhvr>
                                        <p:cTn id="14" dur="166" decel="50000">
                                          <p:stCondLst>
                                            <p:cond delay="676"/>
                                          </p:stCondLst>
                                        </p:cTn>
                                        <p:tgtEl>
                                          <p:spTgt spid="5">
                                            <p:txEl>
                                              <p:pRg st="0" end="0"/>
                                            </p:txEl>
                                          </p:spTgt>
                                        </p:tgtEl>
                                      </p:cBhvr>
                                      <p:to x="100000" y="100000"/>
                                    </p:animScale>
                                    <p:animScale>
                                      <p:cBhvr>
                                        <p:cTn id="15" dur="26">
                                          <p:stCondLst>
                                            <p:cond delay="1312"/>
                                          </p:stCondLst>
                                        </p:cTn>
                                        <p:tgtEl>
                                          <p:spTgt spid="5">
                                            <p:txEl>
                                              <p:pRg st="0" end="0"/>
                                            </p:txEl>
                                          </p:spTgt>
                                        </p:tgtEl>
                                      </p:cBhvr>
                                      <p:to x="100000" y="80000"/>
                                    </p:animScale>
                                    <p:animScale>
                                      <p:cBhvr>
                                        <p:cTn id="16" dur="166" decel="50000">
                                          <p:stCondLst>
                                            <p:cond delay="1338"/>
                                          </p:stCondLst>
                                        </p:cTn>
                                        <p:tgtEl>
                                          <p:spTgt spid="5">
                                            <p:txEl>
                                              <p:pRg st="0" end="0"/>
                                            </p:txEl>
                                          </p:spTgt>
                                        </p:tgtEl>
                                      </p:cBhvr>
                                      <p:to x="100000" y="100000"/>
                                    </p:animScale>
                                    <p:animScale>
                                      <p:cBhvr>
                                        <p:cTn id="17" dur="26">
                                          <p:stCondLst>
                                            <p:cond delay="1642"/>
                                          </p:stCondLst>
                                        </p:cTn>
                                        <p:tgtEl>
                                          <p:spTgt spid="5">
                                            <p:txEl>
                                              <p:pRg st="0" end="0"/>
                                            </p:txEl>
                                          </p:spTgt>
                                        </p:tgtEl>
                                      </p:cBhvr>
                                      <p:to x="100000" y="90000"/>
                                    </p:animScale>
                                    <p:animScale>
                                      <p:cBhvr>
                                        <p:cTn id="18" dur="166" decel="50000">
                                          <p:stCondLst>
                                            <p:cond delay="1668"/>
                                          </p:stCondLst>
                                        </p:cTn>
                                        <p:tgtEl>
                                          <p:spTgt spid="5">
                                            <p:txEl>
                                              <p:pRg st="0" end="0"/>
                                            </p:txEl>
                                          </p:spTgt>
                                        </p:tgtEl>
                                      </p:cBhvr>
                                      <p:to x="100000" y="100000"/>
                                    </p:animScale>
                                    <p:animScale>
                                      <p:cBhvr>
                                        <p:cTn id="19" dur="26">
                                          <p:stCondLst>
                                            <p:cond delay="1808"/>
                                          </p:stCondLst>
                                        </p:cTn>
                                        <p:tgtEl>
                                          <p:spTgt spid="5">
                                            <p:txEl>
                                              <p:pRg st="0" end="0"/>
                                            </p:txEl>
                                          </p:spTgt>
                                        </p:tgtEl>
                                      </p:cBhvr>
                                      <p:to x="100000" y="95000"/>
                                    </p:animScale>
                                    <p:animScale>
                                      <p:cBhvr>
                                        <p:cTn id="20" dur="166" decel="50000">
                                          <p:stCondLst>
                                            <p:cond delay="1834"/>
                                          </p:stCondLst>
                                        </p:cTn>
                                        <p:tgtEl>
                                          <p:spTgt spid="5">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80">
                                          <p:stCondLst>
                                            <p:cond delay="0"/>
                                          </p:stCondLst>
                                        </p:cTn>
                                        <p:tgtEl>
                                          <p:spTgt spid="5">
                                            <p:txEl>
                                              <p:pRg st="2" end="2"/>
                                            </p:txEl>
                                          </p:spTgt>
                                        </p:tgtEl>
                                      </p:cBhvr>
                                    </p:animEffect>
                                    <p:anim calcmode="lin" valueType="num">
                                      <p:cBhvr>
                                        <p:cTn id="26" dur="1822" tmFilter="0,0; 0.14,0.36; 0.43,0.73; 0.71,0.91; 1.0,1.0">
                                          <p:stCondLst>
                                            <p:cond delay="0"/>
                                          </p:stCondLst>
                                        </p:cTn>
                                        <p:tgtEl>
                                          <p:spTgt spid="5">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2" end="2"/>
                                            </p:txEl>
                                          </p:spTgt>
                                        </p:tgtEl>
                                      </p:cBhvr>
                                      <p:to x="100000" y="60000"/>
                                    </p:animScale>
                                    <p:animScale>
                                      <p:cBhvr>
                                        <p:cTn id="32" dur="166" decel="50000">
                                          <p:stCondLst>
                                            <p:cond delay="676"/>
                                          </p:stCondLst>
                                        </p:cTn>
                                        <p:tgtEl>
                                          <p:spTgt spid="5">
                                            <p:txEl>
                                              <p:pRg st="2" end="2"/>
                                            </p:txEl>
                                          </p:spTgt>
                                        </p:tgtEl>
                                      </p:cBhvr>
                                      <p:to x="100000" y="100000"/>
                                    </p:animScale>
                                    <p:animScale>
                                      <p:cBhvr>
                                        <p:cTn id="33" dur="26">
                                          <p:stCondLst>
                                            <p:cond delay="1312"/>
                                          </p:stCondLst>
                                        </p:cTn>
                                        <p:tgtEl>
                                          <p:spTgt spid="5">
                                            <p:txEl>
                                              <p:pRg st="2" end="2"/>
                                            </p:txEl>
                                          </p:spTgt>
                                        </p:tgtEl>
                                      </p:cBhvr>
                                      <p:to x="100000" y="80000"/>
                                    </p:animScale>
                                    <p:animScale>
                                      <p:cBhvr>
                                        <p:cTn id="34" dur="166" decel="50000">
                                          <p:stCondLst>
                                            <p:cond delay="1338"/>
                                          </p:stCondLst>
                                        </p:cTn>
                                        <p:tgtEl>
                                          <p:spTgt spid="5">
                                            <p:txEl>
                                              <p:pRg st="2" end="2"/>
                                            </p:txEl>
                                          </p:spTgt>
                                        </p:tgtEl>
                                      </p:cBhvr>
                                      <p:to x="100000" y="100000"/>
                                    </p:animScale>
                                    <p:animScale>
                                      <p:cBhvr>
                                        <p:cTn id="35" dur="26">
                                          <p:stCondLst>
                                            <p:cond delay="1642"/>
                                          </p:stCondLst>
                                        </p:cTn>
                                        <p:tgtEl>
                                          <p:spTgt spid="5">
                                            <p:txEl>
                                              <p:pRg st="2" end="2"/>
                                            </p:txEl>
                                          </p:spTgt>
                                        </p:tgtEl>
                                      </p:cBhvr>
                                      <p:to x="100000" y="90000"/>
                                    </p:animScale>
                                    <p:animScale>
                                      <p:cBhvr>
                                        <p:cTn id="36" dur="166" decel="50000">
                                          <p:stCondLst>
                                            <p:cond delay="1668"/>
                                          </p:stCondLst>
                                        </p:cTn>
                                        <p:tgtEl>
                                          <p:spTgt spid="5">
                                            <p:txEl>
                                              <p:pRg st="2" end="2"/>
                                            </p:txEl>
                                          </p:spTgt>
                                        </p:tgtEl>
                                      </p:cBhvr>
                                      <p:to x="100000" y="100000"/>
                                    </p:animScale>
                                    <p:animScale>
                                      <p:cBhvr>
                                        <p:cTn id="37" dur="26">
                                          <p:stCondLst>
                                            <p:cond delay="1808"/>
                                          </p:stCondLst>
                                        </p:cTn>
                                        <p:tgtEl>
                                          <p:spTgt spid="5">
                                            <p:txEl>
                                              <p:pRg st="2" end="2"/>
                                            </p:txEl>
                                          </p:spTgt>
                                        </p:tgtEl>
                                      </p:cBhvr>
                                      <p:to x="100000" y="95000"/>
                                    </p:animScale>
                                    <p:animScale>
                                      <p:cBhvr>
                                        <p:cTn id="38" dur="166" decel="50000">
                                          <p:stCondLst>
                                            <p:cond delay="1834"/>
                                          </p:stCondLst>
                                        </p:cTn>
                                        <p:tgtEl>
                                          <p:spTgt spid="5">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wipe(down)">
                                      <p:cBhvr>
                                        <p:cTn id="43" dur="580">
                                          <p:stCondLst>
                                            <p:cond delay="0"/>
                                          </p:stCondLst>
                                        </p:cTn>
                                        <p:tgtEl>
                                          <p:spTgt spid="5">
                                            <p:txEl>
                                              <p:pRg st="4" end="4"/>
                                            </p:txEl>
                                          </p:spTgt>
                                        </p:tgtEl>
                                      </p:cBhvr>
                                    </p:animEffect>
                                    <p:anim calcmode="lin" valueType="num">
                                      <p:cBhvr>
                                        <p:cTn id="44"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xEl>
                                              <p:pRg st="4" end="4"/>
                                            </p:txEl>
                                          </p:spTgt>
                                        </p:tgtEl>
                                      </p:cBhvr>
                                      <p:to x="100000" y="60000"/>
                                    </p:animScale>
                                    <p:animScale>
                                      <p:cBhvr>
                                        <p:cTn id="50" dur="166" decel="50000">
                                          <p:stCondLst>
                                            <p:cond delay="676"/>
                                          </p:stCondLst>
                                        </p:cTn>
                                        <p:tgtEl>
                                          <p:spTgt spid="5">
                                            <p:txEl>
                                              <p:pRg st="4" end="4"/>
                                            </p:txEl>
                                          </p:spTgt>
                                        </p:tgtEl>
                                      </p:cBhvr>
                                      <p:to x="100000" y="100000"/>
                                    </p:animScale>
                                    <p:animScale>
                                      <p:cBhvr>
                                        <p:cTn id="51" dur="26">
                                          <p:stCondLst>
                                            <p:cond delay="1312"/>
                                          </p:stCondLst>
                                        </p:cTn>
                                        <p:tgtEl>
                                          <p:spTgt spid="5">
                                            <p:txEl>
                                              <p:pRg st="4" end="4"/>
                                            </p:txEl>
                                          </p:spTgt>
                                        </p:tgtEl>
                                      </p:cBhvr>
                                      <p:to x="100000" y="80000"/>
                                    </p:animScale>
                                    <p:animScale>
                                      <p:cBhvr>
                                        <p:cTn id="52" dur="166" decel="50000">
                                          <p:stCondLst>
                                            <p:cond delay="1338"/>
                                          </p:stCondLst>
                                        </p:cTn>
                                        <p:tgtEl>
                                          <p:spTgt spid="5">
                                            <p:txEl>
                                              <p:pRg st="4" end="4"/>
                                            </p:txEl>
                                          </p:spTgt>
                                        </p:tgtEl>
                                      </p:cBhvr>
                                      <p:to x="100000" y="100000"/>
                                    </p:animScale>
                                    <p:animScale>
                                      <p:cBhvr>
                                        <p:cTn id="53" dur="26">
                                          <p:stCondLst>
                                            <p:cond delay="1642"/>
                                          </p:stCondLst>
                                        </p:cTn>
                                        <p:tgtEl>
                                          <p:spTgt spid="5">
                                            <p:txEl>
                                              <p:pRg st="4" end="4"/>
                                            </p:txEl>
                                          </p:spTgt>
                                        </p:tgtEl>
                                      </p:cBhvr>
                                      <p:to x="100000" y="90000"/>
                                    </p:animScale>
                                    <p:animScale>
                                      <p:cBhvr>
                                        <p:cTn id="54" dur="166" decel="50000">
                                          <p:stCondLst>
                                            <p:cond delay="1668"/>
                                          </p:stCondLst>
                                        </p:cTn>
                                        <p:tgtEl>
                                          <p:spTgt spid="5">
                                            <p:txEl>
                                              <p:pRg st="4" end="4"/>
                                            </p:txEl>
                                          </p:spTgt>
                                        </p:tgtEl>
                                      </p:cBhvr>
                                      <p:to x="100000" y="100000"/>
                                    </p:animScale>
                                    <p:animScale>
                                      <p:cBhvr>
                                        <p:cTn id="55" dur="26">
                                          <p:stCondLst>
                                            <p:cond delay="1808"/>
                                          </p:stCondLst>
                                        </p:cTn>
                                        <p:tgtEl>
                                          <p:spTgt spid="5">
                                            <p:txEl>
                                              <p:pRg st="4" end="4"/>
                                            </p:txEl>
                                          </p:spTgt>
                                        </p:tgtEl>
                                      </p:cBhvr>
                                      <p:to x="100000" y="95000"/>
                                    </p:animScale>
                                    <p:animScale>
                                      <p:cBhvr>
                                        <p:cTn id="56" dur="166" decel="50000">
                                          <p:stCondLst>
                                            <p:cond delay="1834"/>
                                          </p:stCondLst>
                                        </p:cTn>
                                        <p:tgtEl>
                                          <p:spTgt spid="5">
                                            <p:txEl>
                                              <p:pRg st="4" end="4"/>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animEffect transition="in" filter="wipe(down)">
                                      <p:cBhvr>
                                        <p:cTn id="61" dur="580">
                                          <p:stCondLst>
                                            <p:cond delay="0"/>
                                          </p:stCondLst>
                                        </p:cTn>
                                        <p:tgtEl>
                                          <p:spTgt spid="5">
                                            <p:txEl>
                                              <p:pRg st="6" end="6"/>
                                            </p:txEl>
                                          </p:spTgt>
                                        </p:tgtEl>
                                      </p:cBhvr>
                                    </p:animEffect>
                                    <p:anim calcmode="lin" valueType="num">
                                      <p:cBhvr>
                                        <p:cTn id="62" dur="1822" tmFilter="0,0; 0.14,0.36; 0.43,0.73; 0.71,0.91; 1.0,1.0">
                                          <p:stCondLst>
                                            <p:cond delay="0"/>
                                          </p:stCondLst>
                                        </p:cTn>
                                        <p:tgtEl>
                                          <p:spTgt spid="5">
                                            <p:txEl>
                                              <p:pRg st="6" end="6"/>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txEl>
                                              <p:pRg st="6" end="6"/>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txEl>
                                              <p:pRg st="6" end="6"/>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txEl>
                                              <p:pRg st="6" end="6"/>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txEl>
                                              <p:pRg st="6" end="6"/>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txEl>
                                              <p:pRg st="6" end="6"/>
                                            </p:txEl>
                                          </p:spTgt>
                                        </p:tgtEl>
                                      </p:cBhvr>
                                      <p:to x="100000" y="60000"/>
                                    </p:animScale>
                                    <p:animScale>
                                      <p:cBhvr>
                                        <p:cTn id="68" dur="166" decel="50000">
                                          <p:stCondLst>
                                            <p:cond delay="676"/>
                                          </p:stCondLst>
                                        </p:cTn>
                                        <p:tgtEl>
                                          <p:spTgt spid="5">
                                            <p:txEl>
                                              <p:pRg st="6" end="6"/>
                                            </p:txEl>
                                          </p:spTgt>
                                        </p:tgtEl>
                                      </p:cBhvr>
                                      <p:to x="100000" y="100000"/>
                                    </p:animScale>
                                    <p:animScale>
                                      <p:cBhvr>
                                        <p:cTn id="69" dur="26">
                                          <p:stCondLst>
                                            <p:cond delay="1312"/>
                                          </p:stCondLst>
                                        </p:cTn>
                                        <p:tgtEl>
                                          <p:spTgt spid="5">
                                            <p:txEl>
                                              <p:pRg st="6" end="6"/>
                                            </p:txEl>
                                          </p:spTgt>
                                        </p:tgtEl>
                                      </p:cBhvr>
                                      <p:to x="100000" y="80000"/>
                                    </p:animScale>
                                    <p:animScale>
                                      <p:cBhvr>
                                        <p:cTn id="70" dur="166" decel="50000">
                                          <p:stCondLst>
                                            <p:cond delay="1338"/>
                                          </p:stCondLst>
                                        </p:cTn>
                                        <p:tgtEl>
                                          <p:spTgt spid="5">
                                            <p:txEl>
                                              <p:pRg st="6" end="6"/>
                                            </p:txEl>
                                          </p:spTgt>
                                        </p:tgtEl>
                                      </p:cBhvr>
                                      <p:to x="100000" y="100000"/>
                                    </p:animScale>
                                    <p:animScale>
                                      <p:cBhvr>
                                        <p:cTn id="71" dur="26">
                                          <p:stCondLst>
                                            <p:cond delay="1642"/>
                                          </p:stCondLst>
                                        </p:cTn>
                                        <p:tgtEl>
                                          <p:spTgt spid="5">
                                            <p:txEl>
                                              <p:pRg st="6" end="6"/>
                                            </p:txEl>
                                          </p:spTgt>
                                        </p:tgtEl>
                                      </p:cBhvr>
                                      <p:to x="100000" y="90000"/>
                                    </p:animScale>
                                    <p:animScale>
                                      <p:cBhvr>
                                        <p:cTn id="72" dur="166" decel="50000">
                                          <p:stCondLst>
                                            <p:cond delay="1668"/>
                                          </p:stCondLst>
                                        </p:cTn>
                                        <p:tgtEl>
                                          <p:spTgt spid="5">
                                            <p:txEl>
                                              <p:pRg st="6" end="6"/>
                                            </p:txEl>
                                          </p:spTgt>
                                        </p:tgtEl>
                                      </p:cBhvr>
                                      <p:to x="100000" y="100000"/>
                                    </p:animScale>
                                    <p:animScale>
                                      <p:cBhvr>
                                        <p:cTn id="73" dur="26">
                                          <p:stCondLst>
                                            <p:cond delay="1808"/>
                                          </p:stCondLst>
                                        </p:cTn>
                                        <p:tgtEl>
                                          <p:spTgt spid="5">
                                            <p:txEl>
                                              <p:pRg st="6" end="6"/>
                                            </p:txEl>
                                          </p:spTgt>
                                        </p:tgtEl>
                                      </p:cBhvr>
                                      <p:to x="100000" y="95000"/>
                                    </p:animScale>
                                    <p:animScale>
                                      <p:cBhvr>
                                        <p:cTn id="74" dur="166" decel="50000">
                                          <p:stCondLst>
                                            <p:cond delay="1834"/>
                                          </p:stCondLst>
                                        </p:cTn>
                                        <p:tgtEl>
                                          <p:spTgt spid="5">
                                            <p:txEl>
                                              <p:pRg st="6" end="6"/>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5">
                                            <p:txEl>
                                              <p:pRg st="11" end="11"/>
                                            </p:txEl>
                                          </p:spTgt>
                                        </p:tgtEl>
                                        <p:attrNameLst>
                                          <p:attrName>style.visibility</p:attrName>
                                        </p:attrNameLst>
                                      </p:cBhvr>
                                      <p:to>
                                        <p:strVal val="visible"/>
                                      </p:to>
                                    </p:set>
                                    <p:animEffect transition="in" filter="wipe(down)">
                                      <p:cBhvr>
                                        <p:cTn id="79" dur="580">
                                          <p:stCondLst>
                                            <p:cond delay="0"/>
                                          </p:stCondLst>
                                        </p:cTn>
                                        <p:tgtEl>
                                          <p:spTgt spid="5">
                                            <p:txEl>
                                              <p:pRg st="11" end="11"/>
                                            </p:txEl>
                                          </p:spTgt>
                                        </p:tgtEl>
                                      </p:cBhvr>
                                    </p:animEffect>
                                    <p:anim calcmode="lin" valueType="num">
                                      <p:cBhvr>
                                        <p:cTn id="80" dur="1822" tmFilter="0,0; 0.14,0.36; 0.43,0.73; 0.71,0.91; 1.0,1.0">
                                          <p:stCondLst>
                                            <p:cond delay="0"/>
                                          </p:stCondLst>
                                        </p:cTn>
                                        <p:tgtEl>
                                          <p:spTgt spid="5">
                                            <p:txEl>
                                              <p:pRg st="11" end="11"/>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5">
                                            <p:txEl>
                                              <p:pRg st="11" end="11"/>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5">
                                            <p:txEl>
                                              <p:pRg st="11" end="11"/>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5">
                                            <p:txEl>
                                              <p:pRg st="11" end="11"/>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5">
                                            <p:txEl>
                                              <p:pRg st="11" end="11"/>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5">
                                            <p:txEl>
                                              <p:pRg st="11" end="11"/>
                                            </p:txEl>
                                          </p:spTgt>
                                        </p:tgtEl>
                                      </p:cBhvr>
                                      <p:to x="100000" y="60000"/>
                                    </p:animScale>
                                    <p:animScale>
                                      <p:cBhvr>
                                        <p:cTn id="86" dur="166" decel="50000">
                                          <p:stCondLst>
                                            <p:cond delay="676"/>
                                          </p:stCondLst>
                                        </p:cTn>
                                        <p:tgtEl>
                                          <p:spTgt spid="5">
                                            <p:txEl>
                                              <p:pRg st="11" end="11"/>
                                            </p:txEl>
                                          </p:spTgt>
                                        </p:tgtEl>
                                      </p:cBhvr>
                                      <p:to x="100000" y="100000"/>
                                    </p:animScale>
                                    <p:animScale>
                                      <p:cBhvr>
                                        <p:cTn id="87" dur="26">
                                          <p:stCondLst>
                                            <p:cond delay="1312"/>
                                          </p:stCondLst>
                                        </p:cTn>
                                        <p:tgtEl>
                                          <p:spTgt spid="5">
                                            <p:txEl>
                                              <p:pRg st="11" end="11"/>
                                            </p:txEl>
                                          </p:spTgt>
                                        </p:tgtEl>
                                      </p:cBhvr>
                                      <p:to x="100000" y="80000"/>
                                    </p:animScale>
                                    <p:animScale>
                                      <p:cBhvr>
                                        <p:cTn id="88" dur="166" decel="50000">
                                          <p:stCondLst>
                                            <p:cond delay="1338"/>
                                          </p:stCondLst>
                                        </p:cTn>
                                        <p:tgtEl>
                                          <p:spTgt spid="5">
                                            <p:txEl>
                                              <p:pRg st="11" end="11"/>
                                            </p:txEl>
                                          </p:spTgt>
                                        </p:tgtEl>
                                      </p:cBhvr>
                                      <p:to x="100000" y="100000"/>
                                    </p:animScale>
                                    <p:animScale>
                                      <p:cBhvr>
                                        <p:cTn id="89" dur="26">
                                          <p:stCondLst>
                                            <p:cond delay="1642"/>
                                          </p:stCondLst>
                                        </p:cTn>
                                        <p:tgtEl>
                                          <p:spTgt spid="5">
                                            <p:txEl>
                                              <p:pRg st="11" end="11"/>
                                            </p:txEl>
                                          </p:spTgt>
                                        </p:tgtEl>
                                      </p:cBhvr>
                                      <p:to x="100000" y="90000"/>
                                    </p:animScale>
                                    <p:animScale>
                                      <p:cBhvr>
                                        <p:cTn id="90" dur="166" decel="50000">
                                          <p:stCondLst>
                                            <p:cond delay="1668"/>
                                          </p:stCondLst>
                                        </p:cTn>
                                        <p:tgtEl>
                                          <p:spTgt spid="5">
                                            <p:txEl>
                                              <p:pRg st="11" end="11"/>
                                            </p:txEl>
                                          </p:spTgt>
                                        </p:tgtEl>
                                      </p:cBhvr>
                                      <p:to x="100000" y="100000"/>
                                    </p:animScale>
                                    <p:animScale>
                                      <p:cBhvr>
                                        <p:cTn id="91" dur="26">
                                          <p:stCondLst>
                                            <p:cond delay="1808"/>
                                          </p:stCondLst>
                                        </p:cTn>
                                        <p:tgtEl>
                                          <p:spTgt spid="5">
                                            <p:txEl>
                                              <p:pRg st="11" end="11"/>
                                            </p:txEl>
                                          </p:spTgt>
                                        </p:tgtEl>
                                      </p:cBhvr>
                                      <p:to x="100000" y="95000"/>
                                    </p:animScale>
                                    <p:animScale>
                                      <p:cBhvr>
                                        <p:cTn id="92" dur="166" decel="50000">
                                          <p:stCondLst>
                                            <p:cond delay="1834"/>
                                          </p:stCondLst>
                                        </p:cTn>
                                        <p:tgtEl>
                                          <p:spTgt spid="5">
                                            <p:txEl>
                                              <p:pRg st="11" end="11"/>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5">
                                            <p:txEl>
                                              <p:pRg st="8" end="8"/>
                                            </p:txEl>
                                          </p:spTgt>
                                        </p:tgtEl>
                                        <p:attrNameLst>
                                          <p:attrName>style.visibility</p:attrName>
                                        </p:attrNameLst>
                                      </p:cBhvr>
                                      <p:to>
                                        <p:strVal val="visible"/>
                                      </p:to>
                                    </p:set>
                                    <p:animEffect transition="in" filter="wipe(down)">
                                      <p:cBhvr>
                                        <p:cTn id="97" dur="580">
                                          <p:stCondLst>
                                            <p:cond delay="0"/>
                                          </p:stCondLst>
                                        </p:cTn>
                                        <p:tgtEl>
                                          <p:spTgt spid="5">
                                            <p:txEl>
                                              <p:pRg st="8" end="8"/>
                                            </p:txEl>
                                          </p:spTgt>
                                        </p:tgtEl>
                                      </p:cBhvr>
                                    </p:animEffect>
                                    <p:anim calcmode="lin" valueType="num">
                                      <p:cBhvr>
                                        <p:cTn id="98"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5">
                                            <p:txEl>
                                              <p:pRg st="8" end="8"/>
                                            </p:txEl>
                                          </p:spTgt>
                                        </p:tgtEl>
                                      </p:cBhvr>
                                      <p:to x="100000" y="60000"/>
                                    </p:animScale>
                                    <p:animScale>
                                      <p:cBhvr>
                                        <p:cTn id="104" dur="166" decel="50000">
                                          <p:stCondLst>
                                            <p:cond delay="676"/>
                                          </p:stCondLst>
                                        </p:cTn>
                                        <p:tgtEl>
                                          <p:spTgt spid="5">
                                            <p:txEl>
                                              <p:pRg st="8" end="8"/>
                                            </p:txEl>
                                          </p:spTgt>
                                        </p:tgtEl>
                                      </p:cBhvr>
                                      <p:to x="100000" y="100000"/>
                                    </p:animScale>
                                    <p:animScale>
                                      <p:cBhvr>
                                        <p:cTn id="105" dur="26">
                                          <p:stCondLst>
                                            <p:cond delay="1312"/>
                                          </p:stCondLst>
                                        </p:cTn>
                                        <p:tgtEl>
                                          <p:spTgt spid="5">
                                            <p:txEl>
                                              <p:pRg st="8" end="8"/>
                                            </p:txEl>
                                          </p:spTgt>
                                        </p:tgtEl>
                                      </p:cBhvr>
                                      <p:to x="100000" y="80000"/>
                                    </p:animScale>
                                    <p:animScale>
                                      <p:cBhvr>
                                        <p:cTn id="106" dur="166" decel="50000">
                                          <p:stCondLst>
                                            <p:cond delay="1338"/>
                                          </p:stCondLst>
                                        </p:cTn>
                                        <p:tgtEl>
                                          <p:spTgt spid="5">
                                            <p:txEl>
                                              <p:pRg st="8" end="8"/>
                                            </p:txEl>
                                          </p:spTgt>
                                        </p:tgtEl>
                                      </p:cBhvr>
                                      <p:to x="100000" y="100000"/>
                                    </p:animScale>
                                    <p:animScale>
                                      <p:cBhvr>
                                        <p:cTn id="107" dur="26">
                                          <p:stCondLst>
                                            <p:cond delay="1642"/>
                                          </p:stCondLst>
                                        </p:cTn>
                                        <p:tgtEl>
                                          <p:spTgt spid="5">
                                            <p:txEl>
                                              <p:pRg st="8" end="8"/>
                                            </p:txEl>
                                          </p:spTgt>
                                        </p:tgtEl>
                                      </p:cBhvr>
                                      <p:to x="100000" y="90000"/>
                                    </p:animScale>
                                    <p:animScale>
                                      <p:cBhvr>
                                        <p:cTn id="108" dur="166" decel="50000">
                                          <p:stCondLst>
                                            <p:cond delay="1668"/>
                                          </p:stCondLst>
                                        </p:cTn>
                                        <p:tgtEl>
                                          <p:spTgt spid="5">
                                            <p:txEl>
                                              <p:pRg st="8" end="8"/>
                                            </p:txEl>
                                          </p:spTgt>
                                        </p:tgtEl>
                                      </p:cBhvr>
                                      <p:to x="100000" y="100000"/>
                                    </p:animScale>
                                    <p:animScale>
                                      <p:cBhvr>
                                        <p:cTn id="109" dur="26">
                                          <p:stCondLst>
                                            <p:cond delay="1808"/>
                                          </p:stCondLst>
                                        </p:cTn>
                                        <p:tgtEl>
                                          <p:spTgt spid="5">
                                            <p:txEl>
                                              <p:pRg st="8" end="8"/>
                                            </p:txEl>
                                          </p:spTgt>
                                        </p:tgtEl>
                                      </p:cBhvr>
                                      <p:to x="100000" y="95000"/>
                                    </p:animScale>
                                    <p:animScale>
                                      <p:cBhvr>
                                        <p:cTn id="110" dur="166" decel="50000">
                                          <p:stCondLst>
                                            <p:cond delay="1834"/>
                                          </p:stCondLst>
                                        </p:cTn>
                                        <p:tgtEl>
                                          <p:spTgt spid="5">
                                            <p:txEl>
                                              <p:pRg st="8" end="8"/>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5">
                                            <p:txEl>
                                              <p:pRg st="10" end="10"/>
                                            </p:txEl>
                                          </p:spTgt>
                                        </p:tgtEl>
                                        <p:attrNameLst>
                                          <p:attrName>style.visibility</p:attrName>
                                        </p:attrNameLst>
                                      </p:cBhvr>
                                      <p:to>
                                        <p:strVal val="visible"/>
                                      </p:to>
                                    </p:set>
                                    <p:animEffect transition="in" filter="wipe(down)">
                                      <p:cBhvr>
                                        <p:cTn id="115" dur="580">
                                          <p:stCondLst>
                                            <p:cond delay="0"/>
                                          </p:stCondLst>
                                        </p:cTn>
                                        <p:tgtEl>
                                          <p:spTgt spid="5">
                                            <p:txEl>
                                              <p:pRg st="10" end="10"/>
                                            </p:txEl>
                                          </p:spTgt>
                                        </p:tgtEl>
                                      </p:cBhvr>
                                    </p:animEffect>
                                    <p:anim calcmode="lin" valueType="num">
                                      <p:cBhvr>
                                        <p:cTn id="116" dur="1822"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5">
                                            <p:txEl>
                                              <p:pRg st="10" end="10"/>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5">
                                            <p:txEl>
                                              <p:pRg st="10" end="10"/>
                                            </p:txEl>
                                          </p:spTgt>
                                        </p:tgtEl>
                                      </p:cBhvr>
                                      <p:to x="100000" y="60000"/>
                                    </p:animScale>
                                    <p:animScale>
                                      <p:cBhvr>
                                        <p:cTn id="122" dur="166" decel="50000">
                                          <p:stCondLst>
                                            <p:cond delay="676"/>
                                          </p:stCondLst>
                                        </p:cTn>
                                        <p:tgtEl>
                                          <p:spTgt spid="5">
                                            <p:txEl>
                                              <p:pRg st="10" end="10"/>
                                            </p:txEl>
                                          </p:spTgt>
                                        </p:tgtEl>
                                      </p:cBhvr>
                                      <p:to x="100000" y="100000"/>
                                    </p:animScale>
                                    <p:animScale>
                                      <p:cBhvr>
                                        <p:cTn id="123" dur="26">
                                          <p:stCondLst>
                                            <p:cond delay="1312"/>
                                          </p:stCondLst>
                                        </p:cTn>
                                        <p:tgtEl>
                                          <p:spTgt spid="5">
                                            <p:txEl>
                                              <p:pRg st="10" end="10"/>
                                            </p:txEl>
                                          </p:spTgt>
                                        </p:tgtEl>
                                      </p:cBhvr>
                                      <p:to x="100000" y="80000"/>
                                    </p:animScale>
                                    <p:animScale>
                                      <p:cBhvr>
                                        <p:cTn id="124" dur="166" decel="50000">
                                          <p:stCondLst>
                                            <p:cond delay="1338"/>
                                          </p:stCondLst>
                                        </p:cTn>
                                        <p:tgtEl>
                                          <p:spTgt spid="5">
                                            <p:txEl>
                                              <p:pRg st="10" end="10"/>
                                            </p:txEl>
                                          </p:spTgt>
                                        </p:tgtEl>
                                      </p:cBhvr>
                                      <p:to x="100000" y="100000"/>
                                    </p:animScale>
                                    <p:animScale>
                                      <p:cBhvr>
                                        <p:cTn id="125" dur="26">
                                          <p:stCondLst>
                                            <p:cond delay="1642"/>
                                          </p:stCondLst>
                                        </p:cTn>
                                        <p:tgtEl>
                                          <p:spTgt spid="5">
                                            <p:txEl>
                                              <p:pRg st="10" end="10"/>
                                            </p:txEl>
                                          </p:spTgt>
                                        </p:tgtEl>
                                      </p:cBhvr>
                                      <p:to x="100000" y="90000"/>
                                    </p:animScale>
                                    <p:animScale>
                                      <p:cBhvr>
                                        <p:cTn id="126" dur="166" decel="50000">
                                          <p:stCondLst>
                                            <p:cond delay="1668"/>
                                          </p:stCondLst>
                                        </p:cTn>
                                        <p:tgtEl>
                                          <p:spTgt spid="5">
                                            <p:txEl>
                                              <p:pRg st="10" end="10"/>
                                            </p:txEl>
                                          </p:spTgt>
                                        </p:tgtEl>
                                      </p:cBhvr>
                                      <p:to x="100000" y="100000"/>
                                    </p:animScale>
                                    <p:animScale>
                                      <p:cBhvr>
                                        <p:cTn id="127" dur="26">
                                          <p:stCondLst>
                                            <p:cond delay="1808"/>
                                          </p:stCondLst>
                                        </p:cTn>
                                        <p:tgtEl>
                                          <p:spTgt spid="5">
                                            <p:txEl>
                                              <p:pRg st="10" end="10"/>
                                            </p:txEl>
                                          </p:spTgt>
                                        </p:tgtEl>
                                      </p:cBhvr>
                                      <p:to x="100000" y="95000"/>
                                    </p:animScale>
                                    <p:animScale>
                                      <p:cBhvr>
                                        <p:cTn id="128" dur="166" decel="50000">
                                          <p:stCondLst>
                                            <p:cond delay="1834"/>
                                          </p:stCondLst>
                                        </p:cTn>
                                        <p:tgtEl>
                                          <p:spTgt spid="5">
                                            <p:txEl>
                                              <p:pRg st="10" end="1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2" name="Title 1"/>
          <p:cNvSpPr>
            <a:spLocks noGrp="1"/>
          </p:cNvSpPr>
          <p:nvPr>
            <p:ph type="title"/>
          </p:nvPr>
        </p:nvSpPr>
        <p:spPr>
          <a:xfrm>
            <a:off x="516143" y="152637"/>
            <a:ext cx="8111713" cy="659160"/>
          </a:xfrm>
        </p:spPr>
        <p:txBody>
          <a:bodyPr vert="horz" lIns="91440" tIns="45720" rIns="91440" bIns="45720" rtlCol="0" anchor="ctr">
            <a:normAutofit fontScale="90000"/>
          </a:bodyPr>
          <a:lstStyle/>
          <a:p>
            <a:pPr>
              <a:lnSpc>
                <a:spcPct val="90000"/>
              </a:lnSpc>
            </a:pPr>
            <a:r>
              <a:rPr lang="en-US" b="1" kern="1200" dirty="0">
                <a:solidFill>
                  <a:schemeClr val="tx1"/>
                </a:solidFill>
                <a:ea typeface="+mj-ea"/>
                <a:cs typeface="+mj-cs"/>
              </a:rPr>
              <a:t>What is Anti Doping?</a:t>
            </a:r>
          </a:p>
        </p:txBody>
      </p:sp>
      <p:sp>
        <p:nvSpPr>
          <p:cNvPr id="3" name="Content Placeholder 2"/>
          <p:cNvSpPr>
            <a:spLocks noGrp="1"/>
          </p:cNvSpPr>
          <p:nvPr>
            <p:ph sz="half" idx="1"/>
          </p:nvPr>
        </p:nvSpPr>
        <p:spPr>
          <a:xfrm>
            <a:off x="179511" y="811797"/>
            <a:ext cx="8784976" cy="5234406"/>
          </a:xfrm>
        </p:spPr>
        <p:txBody>
          <a:bodyPr vert="horz" lIns="91440" tIns="45720" rIns="91440" bIns="45720" rtlCol="0">
            <a:noAutofit/>
          </a:bodyPr>
          <a:lstStyle/>
          <a:p>
            <a:pPr marL="0" indent="-228600" algn="just">
              <a:lnSpc>
                <a:spcPct val="90000"/>
              </a:lnSpc>
            </a:pPr>
            <a:endParaRPr lang="en-US" sz="1400" b="1" dirty="0"/>
          </a:p>
          <a:p>
            <a:pPr indent="-228600" algn="just">
              <a:lnSpc>
                <a:spcPct val="90000"/>
              </a:lnSpc>
            </a:pPr>
            <a:r>
              <a:rPr lang="en-US" sz="1600" b="1" dirty="0">
                <a:latin typeface="Gilroy Light" panose="00000400000000000000" pitchFamily="50" charset="0"/>
                <a:ea typeface="Open Sans" panose="020B0606030504020204" pitchFamily="34" charset="0"/>
                <a:cs typeface="Open Sans" panose="020B0606030504020204" pitchFamily="34" charset="0"/>
              </a:rPr>
              <a:t>'Doping' refers to an athlete's use of prohibited drugs or methods to improve training and sporting results.</a:t>
            </a:r>
          </a:p>
          <a:p>
            <a:pPr marL="0" indent="-228600" algn="just">
              <a:lnSpc>
                <a:spcPct val="90000"/>
              </a:lnSpc>
            </a:pPr>
            <a:endParaRPr lang="en-US" sz="1600" b="1" dirty="0">
              <a:latin typeface="Gilroy Light" panose="00000400000000000000" pitchFamily="50" charset="0"/>
              <a:ea typeface="Open Sans" panose="020B0606030504020204" pitchFamily="34" charset="0"/>
              <a:cs typeface="Open Sans" panose="020B0606030504020204" pitchFamily="34" charset="0"/>
            </a:endParaRPr>
          </a:p>
          <a:p>
            <a:pPr indent="-228600" algn="just">
              <a:lnSpc>
                <a:spcPct val="90000"/>
              </a:lnSpc>
            </a:pPr>
            <a:r>
              <a:rPr lang="en-US" sz="1600" b="1" dirty="0">
                <a:latin typeface="Gilroy Light" panose="00000400000000000000" pitchFamily="50" charset="0"/>
                <a:ea typeface="Open Sans" panose="020B0606030504020204" pitchFamily="34" charset="0"/>
                <a:cs typeface="Open Sans" panose="020B0606030504020204" pitchFamily="34" charset="0"/>
              </a:rPr>
              <a:t>Sport Ireland’s National Anti-Doping </a:t>
            </a:r>
            <a:r>
              <a:rPr lang="en-US" sz="1600" b="1" dirty="0" err="1">
                <a:latin typeface="Gilroy Light" panose="00000400000000000000" pitchFamily="50" charset="0"/>
                <a:ea typeface="Open Sans" panose="020B0606030504020204" pitchFamily="34" charset="0"/>
                <a:cs typeface="Open Sans" panose="020B0606030504020204" pitchFamily="34" charset="0"/>
              </a:rPr>
              <a:t>Programme</a:t>
            </a:r>
            <a:r>
              <a:rPr lang="en-US" sz="1600" b="1" dirty="0">
                <a:latin typeface="Gilroy Light" panose="00000400000000000000" pitchFamily="50" charset="0"/>
                <a:ea typeface="Open Sans" panose="020B0606030504020204" pitchFamily="34" charset="0"/>
                <a:cs typeface="Open Sans" panose="020B0606030504020204" pitchFamily="34" charset="0"/>
              </a:rPr>
              <a:t> acts to protect Ireland's sporting integrity against the threat of doping. </a:t>
            </a:r>
            <a:br>
              <a:rPr lang="en-US" sz="1600" b="1" dirty="0">
                <a:latin typeface="Gilroy Light" panose="00000400000000000000" pitchFamily="50" charset="0"/>
                <a:ea typeface="Open Sans" panose="020B0606030504020204" pitchFamily="34" charset="0"/>
                <a:cs typeface="Open Sans" panose="020B0606030504020204" pitchFamily="34" charset="0"/>
              </a:rPr>
            </a:br>
            <a:endParaRPr lang="en-US" sz="1600" b="1" dirty="0">
              <a:latin typeface="Gilroy Light" panose="00000400000000000000" pitchFamily="50" charset="0"/>
              <a:ea typeface="Open Sans" panose="020B0606030504020204" pitchFamily="34" charset="0"/>
              <a:cs typeface="Open Sans" panose="020B0606030504020204" pitchFamily="34" charset="0"/>
            </a:endParaRPr>
          </a:p>
          <a:p>
            <a:pPr indent="-228600" algn="just">
              <a:lnSpc>
                <a:spcPct val="90000"/>
              </a:lnSpc>
            </a:pPr>
            <a:r>
              <a:rPr lang="en-US" sz="1600" b="1" dirty="0">
                <a:latin typeface="Gilroy Light" panose="00000400000000000000" pitchFamily="50" charset="0"/>
                <a:ea typeface="Open Sans" panose="020B0606030504020204" pitchFamily="34" charset="0"/>
                <a:cs typeface="Open Sans" panose="020B0606030504020204" pitchFamily="34" charset="0"/>
              </a:rPr>
              <a:t>Basketball Ireland has adopted the Sport Ireland and World Anti Doping Agency (WADA) position that cheating, including doping, in sport is fundamentally contrary to the spirit of sport, undermining the otherwise positive impact of sport on society. </a:t>
            </a:r>
            <a:br>
              <a:rPr lang="en-US" sz="1600" b="1" dirty="0">
                <a:latin typeface="Gilroy Light" panose="00000400000000000000" pitchFamily="50" charset="0"/>
                <a:ea typeface="Open Sans" panose="020B0606030504020204" pitchFamily="34" charset="0"/>
                <a:cs typeface="Open Sans" panose="020B0606030504020204" pitchFamily="34" charset="0"/>
              </a:rPr>
            </a:br>
            <a:endParaRPr lang="en-US" sz="1600" b="1" dirty="0">
              <a:latin typeface="Gilroy Light" panose="00000400000000000000" pitchFamily="50" charset="0"/>
              <a:ea typeface="Open Sans" panose="020B0606030504020204" pitchFamily="34" charset="0"/>
              <a:cs typeface="Open Sans" panose="020B0606030504020204" pitchFamily="34" charset="0"/>
            </a:endParaRPr>
          </a:p>
          <a:p>
            <a:pPr indent="-228600" algn="just">
              <a:lnSpc>
                <a:spcPct val="90000"/>
              </a:lnSpc>
            </a:pPr>
            <a:r>
              <a:rPr lang="en-US" sz="1600" b="1" dirty="0">
                <a:latin typeface="Gilroy Light" panose="00000400000000000000" pitchFamily="50" charset="0"/>
                <a:ea typeface="Open Sans" panose="020B0606030504020204" pitchFamily="34" charset="0"/>
                <a:cs typeface="Open Sans" panose="020B0606030504020204" pitchFamily="34" charset="0"/>
              </a:rPr>
              <a:t> Download the Clean Sport Commitment Statement in the Anti Doping Section on the Basketball Ireland Website.</a:t>
            </a:r>
          </a:p>
          <a:p>
            <a:pPr marL="0" indent="-228600" algn="just">
              <a:lnSpc>
                <a:spcPct val="90000"/>
              </a:lnSpc>
            </a:pPr>
            <a:endParaRPr lang="en-US" sz="1600" b="1" dirty="0">
              <a:latin typeface="Gilroy Light" panose="00000400000000000000" pitchFamily="50" charset="0"/>
              <a:ea typeface="Open Sans" panose="020B0606030504020204" pitchFamily="34" charset="0"/>
              <a:cs typeface="Open Sans" panose="020B0606030504020204" pitchFamily="34" charset="0"/>
            </a:endParaRPr>
          </a:p>
          <a:p>
            <a:pPr indent="-228600" algn="just">
              <a:lnSpc>
                <a:spcPct val="90000"/>
              </a:lnSpc>
            </a:pPr>
            <a:r>
              <a:rPr lang="en-US" sz="1600" b="1" dirty="0">
                <a:latin typeface="Gilroy Light" panose="00000400000000000000" pitchFamily="50" charset="0"/>
                <a:ea typeface="Open Sans" panose="020B0606030504020204" pitchFamily="34" charset="0"/>
                <a:cs typeface="Open Sans" panose="020B0606030504020204" pitchFamily="34" charset="0"/>
              </a:rPr>
              <a:t>All club personnel have a responsibility to ensure that club members are aware of the Irish Anti-Doping Rules and that there is an atmosphere supporting a drug free sport within the club.</a:t>
            </a:r>
          </a:p>
          <a:p>
            <a:pPr marL="0" indent="-228600" algn="just">
              <a:lnSpc>
                <a:spcPct val="90000"/>
              </a:lnSpc>
            </a:pPr>
            <a:endParaRPr lang="en-US" sz="1600" b="1" dirty="0">
              <a:latin typeface="Gilroy Light" panose="00000400000000000000" pitchFamily="50" charset="0"/>
              <a:ea typeface="Open Sans" panose="020B0606030504020204" pitchFamily="34" charset="0"/>
              <a:cs typeface="Open Sans" panose="020B0606030504020204" pitchFamily="34" charset="0"/>
            </a:endParaRPr>
          </a:p>
          <a:p>
            <a:pPr indent="-228600" algn="just">
              <a:lnSpc>
                <a:spcPct val="90000"/>
              </a:lnSpc>
            </a:pPr>
            <a:r>
              <a:rPr lang="en-US" sz="1600" b="1" dirty="0">
                <a:latin typeface="Gilroy Light" panose="00000400000000000000" pitchFamily="50" charset="0"/>
                <a:ea typeface="Open Sans" panose="020B0606030504020204" pitchFamily="34" charset="0"/>
                <a:cs typeface="Open Sans" panose="020B0606030504020204" pitchFamily="34" charset="0"/>
              </a:rPr>
              <a:t>The consequences of not adhering to Anti-Doping rules can be severe for athletes and their support personnel such as coaches and parents. </a:t>
            </a:r>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056495" y="6046203"/>
            <a:ext cx="3553238" cy="516871"/>
          </a:xfrm>
          <a:prstGeom prst="rect">
            <a:avLst/>
          </a:prstGeom>
        </p:spPr>
      </p:pic>
    </p:spTree>
    <p:extLst>
      <p:ext uri="{BB962C8B-B14F-4D97-AF65-F5344CB8AC3E}">
        <p14:creationId xmlns:p14="http://schemas.microsoft.com/office/powerpoint/2010/main" val="155771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8" name="Freeform: Shape 37">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8452002"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solidFill>
              <a:latin typeface="Gilroy Light" panose="00000400000000000000" pitchFamily="50" charset="0"/>
            </a:endParaRPr>
          </a:p>
        </p:txBody>
      </p:sp>
      <p:sp>
        <p:nvSpPr>
          <p:cNvPr id="2" name="Title 1">
            <a:extLst>
              <a:ext uri="{FF2B5EF4-FFF2-40B4-BE49-F238E27FC236}">
                <a16:creationId xmlns:a16="http://schemas.microsoft.com/office/drawing/2014/main" id="{90A58C78-9AAA-4863-B70D-183AC1554C1B}"/>
              </a:ext>
            </a:extLst>
          </p:cNvPr>
          <p:cNvSpPr>
            <a:spLocks noGrp="1"/>
          </p:cNvSpPr>
          <p:nvPr>
            <p:ph type="title"/>
          </p:nvPr>
        </p:nvSpPr>
        <p:spPr>
          <a:xfrm>
            <a:off x="155074" y="1060841"/>
            <a:ext cx="5741571" cy="739881"/>
          </a:xfrm>
        </p:spPr>
        <p:txBody>
          <a:bodyPr vert="horz" lIns="91440" tIns="45720" rIns="91440" bIns="45720" rtlCol="0" anchor="b">
            <a:normAutofit fontScale="90000"/>
          </a:bodyPr>
          <a:lstStyle/>
          <a:p>
            <a:pPr>
              <a:lnSpc>
                <a:spcPct val="90000"/>
              </a:lnSpc>
            </a:pPr>
            <a:r>
              <a:rPr lang="en-US" sz="1600" dirty="0"/>
              <a:t>Anti Doping Officer</a:t>
            </a:r>
            <a:br>
              <a:rPr lang="en-US" sz="1600" dirty="0"/>
            </a:br>
            <a:r>
              <a:rPr lang="en-US" sz="1600" dirty="0"/>
              <a:t>Louise O’Loughlin</a:t>
            </a:r>
            <a:br>
              <a:rPr lang="en-US" sz="1600" dirty="0"/>
            </a:br>
            <a:r>
              <a:rPr lang="en-US" sz="1600" cap="none" dirty="0" err="1">
                <a:hlinkClick r:id="rId2"/>
              </a:rPr>
              <a:t>loloughlin@ireland.basketball</a:t>
            </a:r>
            <a:br>
              <a:rPr lang="en-US" sz="1600" dirty="0"/>
            </a:br>
            <a:br>
              <a:rPr lang="en-US" sz="1000" dirty="0"/>
            </a:br>
            <a:endParaRPr lang="en-US" sz="1000" dirty="0"/>
          </a:p>
        </p:txBody>
      </p:sp>
      <p:sp>
        <p:nvSpPr>
          <p:cNvPr id="3" name="Text Placeholder 2">
            <a:extLst>
              <a:ext uri="{FF2B5EF4-FFF2-40B4-BE49-F238E27FC236}">
                <a16:creationId xmlns:a16="http://schemas.microsoft.com/office/drawing/2014/main" id="{4037A5F6-9F25-4206-8055-D218D570AFC8}"/>
              </a:ext>
            </a:extLst>
          </p:cNvPr>
          <p:cNvSpPr>
            <a:spLocks noGrp="1"/>
          </p:cNvSpPr>
          <p:nvPr>
            <p:ph type="body" idx="1"/>
          </p:nvPr>
        </p:nvSpPr>
        <p:spPr>
          <a:xfrm>
            <a:off x="178191" y="303612"/>
            <a:ext cx="5570654" cy="419191"/>
          </a:xfrm>
        </p:spPr>
        <p:txBody>
          <a:bodyPr vert="horz" lIns="91440" tIns="45720" rIns="91440" bIns="45720" rtlCol="0">
            <a:noAutofit/>
          </a:bodyPr>
          <a:lstStyle/>
          <a:p>
            <a:pPr>
              <a:lnSpc>
                <a:spcPct val="90000"/>
              </a:lnSpc>
              <a:spcBef>
                <a:spcPts val="1000"/>
              </a:spcBef>
            </a:pPr>
            <a:r>
              <a:rPr lang="en-US" sz="1100" b="1" dirty="0">
                <a:solidFill>
                  <a:schemeClr val="tx1"/>
                </a:solidFill>
              </a:rPr>
              <a:t>ANY QUESTIONS….</a:t>
            </a:r>
          </a:p>
          <a:p>
            <a:pPr>
              <a:lnSpc>
                <a:spcPct val="90000"/>
              </a:lnSpc>
              <a:spcBef>
                <a:spcPts val="1000"/>
              </a:spcBef>
            </a:pPr>
            <a:r>
              <a:rPr lang="en-US" sz="1100" b="1" dirty="0">
                <a:solidFill>
                  <a:schemeClr val="tx1"/>
                </a:solidFill>
              </a:rPr>
              <a:t>PLEASE FEEL FREE TO CONTACT </a:t>
            </a:r>
          </a:p>
        </p:txBody>
      </p:sp>
      <p:pic>
        <p:nvPicPr>
          <p:cNvPr id="6" name="Picture 5">
            <a:extLst>
              <a:ext uri="{FF2B5EF4-FFF2-40B4-BE49-F238E27FC236}">
                <a16:creationId xmlns:a16="http://schemas.microsoft.com/office/drawing/2014/main" id="{E933F5C2-7C83-40B3-8288-40C1845F4BEE}"/>
              </a:ext>
            </a:extLst>
          </p:cNvPr>
          <p:cNvPicPr>
            <a:picLocks noChangeAspect="1"/>
          </p:cNvPicPr>
          <p:nvPr/>
        </p:nvPicPr>
        <p:blipFill rotWithShape="1">
          <a:blip r:embed="rId3"/>
          <a:srcRect l="9838" t="73518" r="29525" b="10801"/>
          <a:stretch/>
        </p:blipFill>
        <p:spPr>
          <a:xfrm>
            <a:off x="0" y="3140968"/>
            <a:ext cx="4572000" cy="1211381"/>
          </a:xfrm>
          <a:prstGeom prst="rect">
            <a:avLst/>
          </a:prstGeom>
        </p:spPr>
      </p:pic>
      <p:sp>
        <p:nvSpPr>
          <p:cNvPr id="40" name="Freeform: Shape 39">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0316" y="6277971"/>
            <a:ext cx="5163684"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pic>
        <p:nvPicPr>
          <p:cNvPr id="4" name="Picture 3" descr="A picture containing logo&#10;&#10;Description automatically generated">
            <a:extLst>
              <a:ext uri="{FF2B5EF4-FFF2-40B4-BE49-F238E27FC236}">
                <a16:creationId xmlns:a16="http://schemas.microsoft.com/office/drawing/2014/main" id="{BBCFE03C-6DCB-5890-EF99-6151182013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7074" y="1659659"/>
            <a:ext cx="4322841" cy="4322841"/>
          </a:xfrm>
          <a:prstGeom prst="rect">
            <a:avLst/>
          </a:prstGeom>
        </p:spPr>
      </p:pic>
    </p:spTree>
    <p:extLst>
      <p:ext uri="{BB962C8B-B14F-4D97-AF65-F5344CB8AC3E}">
        <p14:creationId xmlns:p14="http://schemas.microsoft.com/office/powerpoint/2010/main" val="2865996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2" name="Title 1"/>
          <p:cNvSpPr>
            <a:spLocks noGrp="1"/>
          </p:cNvSpPr>
          <p:nvPr>
            <p:ph type="title"/>
          </p:nvPr>
        </p:nvSpPr>
        <p:spPr>
          <a:xfrm>
            <a:off x="498020" y="732708"/>
            <a:ext cx="8111713" cy="549744"/>
          </a:xfrm>
          <a:noFill/>
        </p:spPr>
        <p:txBody>
          <a:bodyPr vert="horz" lIns="91440" tIns="45720" rIns="91440" bIns="45720" rtlCol="0" anchor="ctr">
            <a:normAutofit fontScale="90000"/>
          </a:bodyPr>
          <a:lstStyle/>
          <a:p>
            <a:pPr>
              <a:lnSpc>
                <a:spcPct val="90000"/>
              </a:lnSpc>
            </a:pPr>
            <a:br>
              <a:rPr lang="en-GB" b="1" i="0" dirty="0">
                <a:solidFill>
                  <a:srgbClr val="00B050"/>
                </a:solidFill>
                <a:effectLst/>
                <a:latin typeface="BrownStd"/>
              </a:rPr>
            </a:br>
            <a:endParaRPr lang="en-US" b="1" kern="1200" dirty="0">
              <a:solidFill>
                <a:srgbClr val="00B050"/>
              </a:solidFill>
              <a:ea typeface="+mj-ea"/>
              <a:cs typeface="+mj-cs"/>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185273" y="5993529"/>
            <a:ext cx="3553238" cy="516871"/>
          </a:xfrm>
          <a:prstGeom prst="rect">
            <a:avLst/>
          </a:prstGeom>
        </p:spPr>
      </p:pic>
      <p:sp>
        <p:nvSpPr>
          <p:cNvPr id="7" name="TextBox 6">
            <a:extLst>
              <a:ext uri="{FF2B5EF4-FFF2-40B4-BE49-F238E27FC236}">
                <a16:creationId xmlns:a16="http://schemas.microsoft.com/office/drawing/2014/main" id="{C51768EC-9041-E39E-AF86-3CBBF6F6444D}"/>
              </a:ext>
            </a:extLst>
          </p:cNvPr>
          <p:cNvSpPr txBox="1"/>
          <p:nvPr/>
        </p:nvSpPr>
        <p:spPr>
          <a:xfrm>
            <a:off x="276711" y="1315325"/>
            <a:ext cx="8602639" cy="4001095"/>
          </a:xfrm>
          <a:prstGeom prst="rect">
            <a:avLst/>
          </a:prstGeom>
          <a:noFill/>
        </p:spPr>
        <p:txBody>
          <a:bodyPr wrap="square">
            <a:spAutoFit/>
          </a:bodyPr>
          <a:lstStyle/>
          <a:p>
            <a:pPr algn="ctr"/>
            <a:r>
              <a:rPr lang="en-US" sz="3200" b="1" i="0" dirty="0">
                <a:effectLst/>
                <a:latin typeface="Gilroy Light" panose="00000400000000000000" pitchFamily="50" charset="0"/>
                <a:ea typeface="Open Sans" panose="020B0606030504020204" pitchFamily="34" charset="0"/>
                <a:cs typeface="Open Sans" panose="020B0606030504020204" pitchFamily="34" charset="0"/>
              </a:rPr>
              <a:t>Irish Anti-Doping Rules </a:t>
            </a:r>
          </a:p>
          <a:p>
            <a:pPr algn="l"/>
            <a:endParaRPr lang="en-US" dirty="0">
              <a:latin typeface="Gilroy W05 Bold"/>
            </a:endParaRPr>
          </a:p>
          <a:p>
            <a:pPr algn="l"/>
            <a:endParaRPr lang="en-US" b="0" i="0" dirty="0">
              <a:effectLst/>
              <a:latin typeface="Gilroy W05 Bold"/>
            </a:endParaRPr>
          </a:p>
          <a:p>
            <a:pPr algn="just"/>
            <a:r>
              <a:rPr lang="en-US" sz="2400" b="1" i="0" dirty="0">
                <a:effectLst/>
                <a:latin typeface="Gilroy Light" panose="00000400000000000000" pitchFamily="50" charset="0"/>
              </a:rPr>
              <a:t>Under the Irish Anti-Doping Rules, Sport Ireland carries out drug testing on behalf of Basketball Ireland. </a:t>
            </a:r>
            <a:r>
              <a:rPr lang="en-US" sz="2400" i="0" dirty="0">
                <a:effectLst/>
                <a:latin typeface="Gilroy Light" panose="00000400000000000000" pitchFamily="50" charset="0"/>
              </a:rPr>
              <a:t>These measures came into effect on January 1st, 2021.</a:t>
            </a:r>
          </a:p>
          <a:p>
            <a:pPr algn="just"/>
            <a:endParaRPr lang="en-US" sz="2400" b="0" i="0" dirty="0">
              <a:effectLst/>
              <a:latin typeface="Gilroy Light" panose="00000400000000000000" pitchFamily="50" charset="0"/>
            </a:endParaRPr>
          </a:p>
          <a:p>
            <a:pPr algn="just"/>
            <a:endParaRPr lang="en-US" sz="2400" dirty="0">
              <a:latin typeface="Gilroy Light" panose="00000400000000000000" pitchFamily="50" charset="0"/>
            </a:endParaRPr>
          </a:p>
          <a:p>
            <a:pPr algn="just"/>
            <a:r>
              <a:rPr lang="en-IE" sz="2400" b="1" dirty="0">
                <a:latin typeface="Gilroy Light" panose="00000400000000000000" pitchFamily="50" charset="0"/>
                <a:ea typeface="Open Sans" panose="020B0606030504020204" pitchFamily="34" charset="0"/>
                <a:cs typeface="Open Sans" panose="020B0606030504020204" pitchFamily="34" charset="0"/>
              </a:rPr>
              <a:t>Sport Ireland E-learning Guide </a:t>
            </a:r>
            <a:r>
              <a:rPr lang="en-IE" sz="2400" dirty="0">
                <a:latin typeface="Gilroy Light" panose="00000400000000000000" pitchFamily="50" charset="0"/>
                <a:ea typeface="Open Sans" panose="020B0606030504020204" pitchFamily="34" charset="0"/>
                <a:cs typeface="Open Sans" panose="020B0606030504020204" pitchFamily="34" charset="0"/>
              </a:rPr>
              <a:t>- </a:t>
            </a:r>
            <a:r>
              <a:rPr lang="en-IE" sz="2400" dirty="0">
                <a:latin typeface="Gilroy Light" panose="00000400000000000000" pitchFamily="50" charset="0"/>
                <a:ea typeface="Open Sans" panose="020B0606030504020204" pitchFamily="34" charset="0"/>
                <a:cs typeface="Open Sans" panose="020B0606030504020204" pitchFamily="34" charset="0"/>
                <a:hlinkClick r:id="rId4"/>
              </a:rPr>
              <a:t>https://www.sportireland.ie/anti-doping-e-learning</a:t>
            </a:r>
            <a:r>
              <a:rPr lang="en-IE" sz="2400" dirty="0">
                <a:latin typeface="Gilroy Light" panose="00000400000000000000" pitchFamily="50" charset="0"/>
                <a:ea typeface="Open Sans" panose="020B0606030504020204" pitchFamily="34" charset="0"/>
                <a:cs typeface="Open Sans" panose="020B0606030504020204" pitchFamily="34" charset="0"/>
              </a:rPr>
              <a:t> </a:t>
            </a:r>
          </a:p>
          <a:p>
            <a:pPr algn="just"/>
            <a:endParaRPr lang="en-US" b="0" i="0" dirty="0">
              <a:effectLst/>
              <a:latin typeface="Gilroy Light" panose="00000400000000000000" pitchFamily="50" charset="0"/>
            </a:endParaRPr>
          </a:p>
        </p:txBody>
      </p:sp>
      <p:pic>
        <p:nvPicPr>
          <p:cNvPr id="8" name="Picture 7" descr="A picture containing logo&#10;&#10;Description automatically generated">
            <a:extLst>
              <a:ext uri="{FF2B5EF4-FFF2-40B4-BE49-F238E27FC236}">
                <a16:creationId xmlns:a16="http://schemas.microsoft.com/office/drawing/2014/main" id="{A88190AC-939D-E24D-EFF0-3742BCF519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4354" y="-1172901"/>
            <a:ext cx="3573016" cy="3573016"/>
          </a:xfrm>
          <a:prstGeom prst="rect">
            <a:avLst/>
          </a:prstGeom>
        </p:spPr>
      </p:pic>
    </p:spTree>
    <p:extLst>
      <p:ext uri="{BB962C8B-B14F-4D97-AF65-F5344CB8AC3E}">
        <p14:creationId xmlns:p14="http://schemas.microsoft.com/office/powerpoint/2010/main" val="139134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2" name="Title 1"/>
          <p:cNvSpPr>
            <a:spLocks noGrp="1"/>
          </p:cNvSpPr>
          <p:nvPr>
            <p:ph type="title"/>
          </p:nvPr>
        </p:nvSpPr>
        <p:spPr>
          <a:xfrm>
            <a:off x="605899" y="1167733"/>
            <a:ext cx="8111713" cy="659160"/>
          </a:xfrm>
        </p:spPr>
        <p:txBody>
          <a:bodyPr vert="horz" lIns="91440" tIns="45720" rIns="91440" bIns="45720" rtlCol="0" anchor="ctr">
            <a:normAutofit fontScale="90000"/>
          </a:bodyPr>
          <a:lstStyle/>
          <a:p>
            <a:pPr>
              <a:lnSpc>
                <a:spcPct val="90000"/>
              </a:lnSpc>
            </a:pPr>
            <a:r>
              <a:rPr lang="en-US" b="1" dirty="0">
                <a:latin typeface="Gilroy Light" panose="00000400000000000000" pitchFamily="50" charset="0"/>
                <a:ea typeface="Open Sans" panose="020B0606030504020204" pitchFamily="34" charset="0"/>
                <a:cs typeface="Open Sans" panose="020B0606030504020204" pitchFamily="34" charset="0"/>
              </a:rPr>
              <a:t>Strict Liability</a:t>
            </a:r>
            <a:endParaRPr lang="en-US" b="1" kern="1200" dirty="0">
              <a:solidFill>
                <a:schemeClr val="tx1"/>
              </a:solidFill>
              <a:latin typeface="Gilroy Light" panose="00000400000000000000" pitchFamily="50" charset="0"/>
              <a:ea typeface="Open Sans" panose="020B0606030504020204" pitchFamily="34" charset="0"/>
              <a:cs typeface="Open Sans" panose="020B0606030504020204" pitchFamily="34" charset="0"/>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056495" y="5800880"/>
            <a:ext cx="3553238" cy="516871"/>
          </a:xfrm>
          <a:prstGeom prst="rect">
            <a:avLst/>
          </a:prstGeom>
        </p:spPr>
      </p:pic>
      <p:sp>
        <p:nvSpPr>
          <p:cNvPr id="5" name="TextBox 4">
            <a:extLst>
              <a:ext uri="{FF2B5EF4-FFF2-40B4-BE49-F238E27FC236}">
                <a16:creationId xmlns:a16="http://schemas.microsoft.com/office/drawing/2014/main" id="{628AF5B7-5CF2-A630-51AF-1EE942758864}"/>
              </a:ext>
            </a:extLst>
          </p:cNvPr>
          <p:cNvSpPr txBox="1"/>
          <p:nvPr/>
        </p:nvSpPr>
        <p:spPr>
          <a:xfrm>
            <a:off x="1601415" y="3480426"/>
            <a:ext cx="6120680" cy="1938992"/>
          </a:xfrm>
          <a:prstGeom prst="rect">
            <a:avLst/>
          </a:prstGeom>
          <a:noFill/>
        </p:spPr>
        <p:txBody>
          <a:bodyPr wrap="square" rtlCol="0">
            <a:spAutoFit/>
          </a:bodyPr>
          <a:lstStyle/>
          <a:p>
            <a:pPr algn="ctr"/>
            <a:r>
              <a:rPr lang="en-IE" sz="4000" b="1" dirty="0">
                <a:latin typeface="Gilroy Light" panose="00000400000000000000" pitchFamily="50" charset="0"/>
                <a:ea typeface="Open Sans" panose="020B0606030504020204" pitchFamily="34" charset="0"/>
                <a:cs typeface="Open Sans" panose="020B0606030504020204" pitchFamily="34" charset="0"/>
              </a:rPr>
              <a:t>Your Body</a:t>
            </a:r>
          </a:p>
          <a:p>
            <a:pPr algn="ctr"/>
            <a:endParaRPr lang="en-IE" sz="4000" b="1" dirty="0">
              <a:latin typeface="Gilroy Light" panose="00000400000000000000" pitchFamily="50" charset="0"/>
              <a:ea typeface="Open Sans" panose="020B0606030504020204" pitchFamily="34" charset="0"/>
              <a:cs typeface="Open Sans" panose="020B0606030504020204" pitchFamily="34" charset="0"/>
            </a:endParaRPr>
          </a:p>
          <a:p>
            <a:pPr algn="ctr"/>
            <a:r>
              <a:rPr lang="en-IE" sz="4000" b="1" dirty="0">
                <a:latin typeface="Gilroy Light" panose="00000400000000000000" pitchFamily="50" charset="0"/>
                <a:ea typeface="Open Sans" panose="020B0606030504020204" pitchFamily="34" charset="0"/>
                <a:cs typeface="Open Sans" panose="020B0606030504020204" pitchFamily="34" charset="0"/>
              </a:rPr>
              <a:t>Your Responsibility </a:t>
            </a:r>
          </a:p>
        </p:txBody>
      </p:sp>
      <p:sp>
        <p:nvSpPr>
          <p:cNvPr id="6" name="TextBox 5">
            <a:extLst>
              <a:ext uri="{FF2B5EF4-FFF2-40B4-BE49-F238E27FC236}">
                <a16:creationId xmlns:a16="http://schemas.microsoft.com/office/drawing/2014/main" id="{A0FF3341-78D1-DBF9-DD23-87316505BCCD}"/>
              </a:ext>
            </a:extLst>
          </p:cNvPr>
          <p:cNvSpPr txBox="1"/>
          <p:nvPr/>
        </p:nvSpPr>
        <p:spPr>
          <a:xfrm>
            <a:off x="179512" y="2198385"/>
            <a:ext cx="8964488" cy="1015663"/>
          </a:xfrm>
          <a:prstGeom prst="rect">
            <a:avLst/>
          </a:prstGeom>
          <a:noFill/>
        </p:spPr>
        <p:txBody>
          <a:bodyPr wrap="square" rtlCol="0">
            <a:spAutoFit/>
          </a:bodyPr>
          <a:lstStyle/>
          <a:p>
            <a:pPr algn="ctr"/>
            <a:r>
              <a:rPr lang="en-IE" sz="3000" dirty="0">
                <a:latin typeface="Gilroy Light" panose="00000400000000000000" pitchFamily="50" charset="0"/>
                <a:ea typeface="Open Sans" panose="020B0606030504020204" pitchFamily="34" charset="0"/>
                <a:cs typeface="Open Sans" panose="020B0606030504020204" pitchFamily="34" charset="0"/>
              </a:rPr>
              <a:t>Players are solely responsible for any prohibited substance found in their body.</a:t>
            </a:r>
          </a:p>
        </p:txBody>
      </p:sp>
      <p:pic>
        <p:nvPicPr>
          <p:cNvPr id="10" name="Picture 9" descr="A picture containing logo&#10;&#10;Description automatically generated">
            <a:extLst>
              <a:ext uri="{FF2B5EF4-FFF2-40B4-BE49-F238E27FC236}">
                <a16:creationId xmlns:a16="http://schemas.microsoft.com/office/drawing/2014/main" id="{9960A8FF-BF06-DC27-9763-257FA7ECB6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04354" y="-1172901"/>
            <a:ext cx="3573016" cy="3573016"/>
          </a:xfrm>
          <a:prstGeom prst="rect">
            <a:avLst/>
          </a:prstGeom>
        </p:spPr>
      </p:pic>
    </p:spTree>
    <p:extLst>
      <p:ext uri="{BB962C8B-B14F-4D97-AF65-F5344CB8AC3E}">
        <p14:creationId xmlns:p14="http://schemas.microsoft.com/office/powerpoint/2010/main" val="149271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2" name="Title 1"/>
          <p:cNvSpPr>
            <a:spLocks noGrp="1"/>
          </p:cNvSpPr>
          <p:nvPr>
            <p:ph type="title"/>
          </p:nvPr>
        </p:nvSpPr>
        <p:spPr>
          <a:xfrm>
            <a:off x="498020" y="732708"/>
            <a:ext cx="8111713" cy="549744"/>
          </a:xfrm>
          <a:noFill/>
        </p:spPr>
        <p:txBody>
          <a:bodyPr vert="horz" lIns="91440" tIns="45720" rIns="91440" bIns="45720" rtlCol="0" anchor="ctr">
            <a:normAutofit fontScale="90000"/>
          </a:bodyPr>
          <a:lstStyle/>
          <a:p>
            <a:pPr>
              <a:lnSpc>
                <a:spcPct val="90000"/>
              </a:lnSpc>
            </a:pPr>
            <a:br>
              <a:rPr lang="en-GB" b="1" i="0" dirty="0">
                <a:solidFill>
                  <a:srgbClr val="00B050"/>
                </a:solidFill>
                <a:effectLst/>
                <a:latin typeface="BrownStd"/>
              </a:rPr>
            </a:br>
            <a:endParaRPr lang="en-US" b="1" kern="1200" dirty="0">
              <a:solidFill>
                <a:srgbClr val="00B050"/>
              </a:solidFill>
              <a:ea typeface="+mj-ea"/>
              <a:cs typeface="+mj-cs"/>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056495" y="5800880"/>
            <a:ext cx="3553238" cy="516871"/>
          </a:xfrm>
          <a:prstGeom prst="rect">
            <a:avLst/>
          </a:prstGeom>
        </p:spPr>
      </p:pic>
      <p:sp>
        <p:nvSpPr>
          <p:cNvPr id="7" name="TextBox 6">
            <a:extLst>
              <a:ext uri="{FF2B5EF4-FFF2-40B4-BE49-F238E27FC236}">
                <a16:creationId xmlns:a16="http://schemas.microsoft.com/office/drawing/2014/main" id="{C51768EC-9041-E39E-AF86-3CBBF6F6444D}"/>
              </a:ext>
            </a:extLst>
          </p:cNvPr>
          <p:cNvSpPr txBox="1"/>
          <p:nvPr/>
        </p:nvSpPr>
        <p:spPr>
          <a:xfrm>
            <a:off x="276711" y="1459290"/>
            <a:ext cx="8399745" cy="5170646"/>
          </a:xfrm>
          <a:prstGeom prst="rect">
            <a:avLst/>
          </a:prstGeom>
          <a:noFill/>
        </p:spPr>
        <p:txBody>
          <a:bodyPr wrap="square">
            <a:spAutoFit/>
          </a:bodyPr>
          <a:lstStyle/>
          <a:p>
            <a:pPr algn="ctr"/>
            <a:endParaRPr lang="en-US" sz="2200" b="1" i="0" dirty="0">
              <a:effectLst/>
              <a:latin typeface="Gilroy Light" panose="00000400000000000000" pitchFamily="50" charset="0"/>
              <a:ea typeface="Open Sans" panose="020B0606030504020204" pitchFamily="34" charset="0"/>
              <a:cs typeface="Open Sans" panose="020B0606030504020204" pitchFamily="34" charset="0"/>
            </a:endParaRPr>
          </a:p>
          <a:p>
            <a:pPr algn="ctr"/>
            <a:r>
              <a:rPr lang="en-US" sz="2200" b="1" i="0" dirty="0">
                <a:effectLst/>
                <a:latin typeface="Gilroy Light" panose="00000400000000000000" pitchFamily="50" charset="0"/>
                <a:ea typeface="Open Sans" panose="020B0606030504020204" pitchFamily="34" charset="0"/>
                <a:cs typeface="Open Sans" panose="020B0606030504020204" pitchFamily="34" charset="0"/>
              </a:rPr>
              <a:t>WORLD ANTI-DOPING AGENCY = WADA</a:t>
            </a:r>
          </a:p>
          <a:p>
            <a:pPr algn="ctr"/>
            <a:endParaRPr lang="en-US" sz="2200" b="1" dirty="0">
              <a:latin typeface="Gilroy Light" panose="00000400000000000000" pitchFamily="50" charset="0"/>
              <a:ea typeface="Open Sans" panose="020B0606030504020204" pitchFamily="34" charset="0"/>
              <a:cs typeface="Open Sans" panose="020B0606030504020204" pitchFamily="34" charset="0"/>
            </a:endParaRPr>
          </a:p>
          <a:p>
            <a:pPr algn="ctr"/>
            <a:r>
              <a:rPr lang="en-US" sz="2000" b="0" i="0" dirty="0">
                <a:effectLst/>
                <a:latin typeface="Gilroy Light" panose="00000400000000000000" pitchFamily="50" charset="0"/>
                <a:hlinkClick r:id="rId4"/>
              </a:rPr>
              <a:t>WADA PROHIBITED LIST </a:t>
            </a:r>
            <a:endParaRPr lang="en-US" sz="2000" b="0" i="0" dirty="0">
              <a:effectLst/>
              <a:latin typeface="Gilroy Light" panose="00000400000000000000" pitchFamily="50" charset="0"/>
            </a:endParaRPr>
          </a:p>
          <a:p>
            <a:pPr algn="ctr"/>
            <a:endParaRPr lang="en-US" sz="2200" b="1" i="0" dirty="0">
              <a:effectLst/>
              <a:latin typeface="Gilroy Light" panose="00000400000000000000" pitchFamily="50" charset="0"/>
              <a:ea typeface="Open Sans" panose="020B0606030504020204" pitchFamily="34" charset="0"/>
              <a:cs typeface="Open Sans" panose="020B0606030504020204" pitchFamily="34" charset="0"/>
            </a:endParaRPr>
          </a:p>
          <a:p>
            <a:pPr algn="ctr"/>
            <a:r>
              <a:rPr lang="en-US" sz="2400" b="1" dirty="0">
                <a:solidFill>
                  <a:srgbClr val="000000"/>
                </a:solidFill>
                <a:latin typeface="Gilroy Light" panose="00000400000000000000" pitchFamily="50" charset="0"/>
              </a:rPr>
              <a:t>“</a:t>
            </a:r>
            <a:r>
              <a:rPr lang="en-US" sz="2400" b="1" i="0" dirty="0">
                <a:solidFill>
                  <a:srgbClr val="000000"/>
                </a:solidFill>
                <a:effectLst/>
                <a:latin typeface="Gilroy Light" panose="00000400000000000000" pitchFamily="50" charset="0"/>
              </a:rPr>
              <a:t>The List of Prohibited Substances and Methods (List) indicates what substances and methods are prohibited in sport and when”</a:t>
            </a:r>
            <a:endParaRPr lang="en-US" sz="2200" b="1" i="0" dirty="0">
              <a:effectLst/>
              <a:latin typeface="Gilroy Light" panose="00000400000000000000" pitchFamily="50" charset="0"/>
              <a:ea typeface="Open Sans" panose="020B0606030504020204" pitchFamily="34" charset="0"/>
              <a:cs typeface="Open Sans" panose="020B0606030504020204" pitchFamily="34" charset="0"/>
            </a:endParaRPr>
          </a:p>
          <a:p>
            <a:pPr algn="l"/>
            <a:endParaRPr lang="en-US" dirty="0">
              <a:latin typeface="Gilroy Light" panose="00000400000000000000" pitchFamily="50" charset="0"/>
            </a:endParaRPr>
          </a:p>
          <a:p>
            <a:pPr algn="l"/>
            <a:endParaRPr lang="en-US" dirty="0">
              <a:latin typeface="Gilroy Light" panose="00000400000000000000" pitchFamily="50" charset="0"/>
            </a:endParaRPr>
          </a:p>
          <a:p>
            <a:pPr algn="ctr"/>
            <a:r>
              <a:rPr lang="en-US" sz="2400" b="1" i="0" dirty="0">
                <a:effectLst/>
                <a:latin typeface="Gilroy Light" panose="00000400000000000000" pitchFamily="50" charset="0"/>
              </a:rPr>
              <a:t>M</a:t>
            </a:r>
            <a:r>
              <a:rPr lang="en-US" sz="2400" b="1" dirty="0">
                <a:latin typeface="Gilroy Light" panose="00000400000000000000" pitchFamily="50" charset="0"/>
              </a:rPr>
              <a:t>edications must be checked regularly to ensure they are not prohibited by the World Anti-doping Agency. </a:t>
            </a:r>
          </a:p>
          <a:p>
            <a:pPr algn="l"/>
            <a:endParaRPr lang="en-US" sz="2400" b="1" dirty="0">
              <a:latin typeface="Gilroy W05 Bold"/>
            </a:endParaRPr>
          </a:p>
          <a:p>
            <a:pPr algn="l"/>
            <a:r>
              <a:rPr lang="en-US" sz="2400" b="1" dirty="0">
                <a:latin typeface="Gilroy W05 Bold"/>
              </a:rPr>
              <a:t> </a:t>
            </a:r>
            <a:endParaRPr lang="en-US" dirty="0">
              <a:latin typeface="Gilroy Light" panose="00000400000000000000" pitchFamily="50" charset="0"/>
            </a:endParaRPr>
          </a:p>
          <a:p>
            <a:pPr algn="l"/>
            <a:endParaRPr lang="en-US" b="0" i="0" dirty="0">
              <a:effectLst/>
              <a:latin typeface="Gilroy Light" panose="00000400000000000000" pitchFamily="50" charset="0"/>
            </a:endParaRPr>
          </a:p>
        </p:txBody>
      </p:sp>
      <p:pic>
        <p:nvPicPr>
          <p:cNvPr id="1028" name="Picture 4" descr="WADA – Logos Download">
            <a:extLst>
              <a:ext uri="{FF2B5EF4-FFF2-40B4-BE49-F238E27FC236}">
                <a16:creationId xmlns:a16="http://schemas.microsoft.com/office/drawing/2014/main" id="{606EB682-9B4D-2651-B3B2-F6D8B9FD2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578" y="96286"/>
            <a:ext cx="338137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90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2" name="Title 1"/>
          <p:cNvSpPr>
            <a:spLocks noGrp="1"/>
          </p:cNvSpPr>
          <p:nvPr>
            <p:ph type="title"/>
          </p:nvPr>
        </p:nvSpPr>
        <p:spPr>
          <a:xfrm>
            <a:off x="498020" y="732708"/>
            <a:ext cx="8111713" cy="549744"/>
          </a:xfrm>
          <a:noFill/>
        </p:spPr>
        <p:txBody>
          <a:bodyPr vert="horz" lIns="91440" tIns="45720" rIns="91440" bIns="45720" rtlCol="0" anchor="ctr">
            <a:normAutofit fontScale="90000"/>
          </a:bodyPr>
          <a:lstStyle/>
          <a:p>
            <a:pPr>
              <a:lnSpc>
                <a:spcPct val="90000"/>
              </a:lnSpc>
            </a:pPr>
            <a:br>
              <a:rPr lang="en-GB" b="1" i="0" dirty="0">
                <a:solidFill>
                  <a:srgbClr val="00B050"/>
                </a:solidFill>
                <a:effectLst/>
                <a:latin typeface="BrownStd"/>
              </a:rPr>
            </a:br>
            <a:endParaRPr lang="en-US" b="1" kern="1200" dirty="0">
              <a:solidFill>
                <a:srgbClr val="00B050"/>
              </a:solidFill>
              <a:ea typeface="+mj-ea"/>
              <a:cs typeface="+mj-cs"/>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056495" y="5800880"/>
            <a:ext cx="3553238" cy="516871"/>
          </a:xfrm>
          <a:prstGeom prst="rect">
            <a:avLst/>
          </a:prstGeom>
        </p:spPr>
      </p:pic>
      <p:sp>
        <p:nvSpPr>
          <p:cNvPr id="7" name="TextBox 6">
            <a:extLst>
              <a:ext uri="{FF2B5EF4-FFF2-40B4-BE49-F238E27FC236}">
                <a16:creationId xmlns:a16="http://schemas.microsoft.com/office/drawing/2014/main" id="{C51768EC-9041-E39E-AF86-3CBBF6F6444D}"/>
              </a:ext>
            </a:extLst>
          </p:cNvPr>
          <p:cNvSpPr txBox="1"/>
          <p:nvPr/>
        </p:nvSpPr>
        <p:spPr>
          <a:xfrm>
            <a:off x="276711" y="1459290"/>
            <a:ext cx="8590578" cy="4401205"/>
          </a:xfrm>
          <a:prstGeom prst="rect">
            <a:avLst/>
          </a:prstGeom>
          <a:noFill/>
        </p:spPr>
        <p:txBody>
          <a:bodyPr wrap="square">
            <a:spAutoFit/>
          </a:bodyPr>
          <a:lstStyle/>
          <a:p>
            <a:pPr algn="ctr"/>
            <a:endParaRPr lang="en-US" sz="2200" b="1" i="0" dirty="0">
              <a:effectLst/>
              <a:latin typeface="Gilroy Light" panose="00000400000000000000" pitchFamily="50" charset="0"/>
              <a:ea typeface="Open Sans" panose="020B0606030504020204" pitchFamily="34" charset="0"/>
              <a:cs typeface="Open Sans" panose="020B0606030504020204" pitchFamily="34" charset="0"/>
            </a:endParaRPr>
          </a:p>
          <a:p>
            <a:pPr algn="l">
              <a:buFont typeface="+mj-lt"/>
              <a:buAutoNum type="arabicPeriod"/>
            </a:pPr>
            <a:r>
              <a:rPr lang="en-US" sz="2400" b="1" i="0" dirty="0">
                <a:effectLst/>
                <a:latin typeface="Gilroy Light" panose="00000400000000000000" pitchFamily="50" charset="0"/>
                <a:hlinkClick r:id="rId4" tooltip="2022 List of Prohibited Substances and Methods (List)">
                  <a:extLst>
                    <a:ext uri="{A12FA001-AC4F-418D-AE19-62706E023703}">
                      <ahyp:hlinkClr xmlns:ahyp="http://schemas.microsoft.com/office/drawing/2018/hyperlinkcolor" val="tx"/>
                    </a:ext>
                  </a:extLst>
                </a:hlinkClick>
              </a:rPr>
              <a:t>2023 List of Prohibited Substances and Methods (List)</a:t>
            </a:r>
            <a:r>
              <a:rPr lang="en-US" sz="2400" b="1" i="0" dirty="0">
                <a:effectLst/>
                <a:latin typeface="Gilroy Light" panose="00000400000000000000" pitchFamily="50" charset="0"/>
              </a:rPr>
              <a:t> </a:t>
            </a:r>
            <a:r>
              <a:rPr lang="en-US" sz="2400" b="0" i="0" dirty="0">
                <a:effectLst/>
                <a:latin typeface="Gilroy Light" panose="00000400000000000000" pitchFamily="50" charset="0"/>
              </a:rPr>
              <a:t>which comes into effect on January 1st 2023.  </a:t>
            </a:r>
          </a:p>
          <a:p>
            <a:pPr algn="l">
              <a:buFont typeface="+mj-lt"/>
              <a:buAutoNum type="arabicPeriod"/>
            </a:pPr>
            <a:endParaRPr lang="en-US" sz="2400" b="0" i="0" dirty="0">
              <a:effectLst/>
              <a:latin typeface="Gilroy Light" panose="00000400000000000000" pitchFamily="50" charset="0"/>
            </a:endParaRPr>
          </a:p>
          <a:p>
            <a:pPr algn="l">
              <a:buFont typeface="+mj-lt"/>
              <a:buAutoNum type="arabicPeriod"/>
            </a:pPr>
            <a:r>
              <a:rPr lang="en-US" sz="2400" b="0" i="0" dirty="0">
                <a:effectLst/>
                <a:latin typeface="Gilroy Light" panose="00000400000000000000" pitchFamily="50" charset="0"/>
              </a:rPr>
              <a:t> </a:t>
            </a:r>
            <a:r>
              <a:rPr lang="en-US" sz="2400" b="1" dirty="0">
                <a:latin typeface="Gilroy Light" panose="00000400000000000000" pitchFamily="50" charset="0"/>
              </a:rPr>
              <a:t>2023 Summary of Modifications</a:t>
            </a:r>
            <a:r>
              <a:rPr lang="en-US" sz="2400" b="1" i="0" dirty="0">
                <a:effectLst/>
                <a:latin typeface="Gilroy Light" panose="00000400000000000000" pitchFamily="50" charset="0"/>
              </a:rPr>
              <a:t> </a:t>
            </a:r>
            <a:r>
              <a:rPr lang="en-US" sz="2400" b="0" i="0" dirty="0">
                <a:effectLst/>
                <a:latin typeface="Gilroy Light" panose="00000400000000000000" pitchFamily="50" charset="0"/>
              </a:rPr>
              <a:t>which will come into effect on January 1st 2023.</a:t>
            </a:r>
            <a:br>
              <a:rPr lang="en-US" sz="2400" b="0" i="0" dirty="0">
                <a:effectLst/>
                <a:latin typeface="Gilroy Light" panose="00000400000000000000" pitchFamily="50" charset="0"/>
              </a:rPr>
            </a:br>
            <a:endParaRPr lang="en-US" sz="2400" b="0" i="0" dirty="0">
              <a:effectLst/>
              <a:latin typeface="Gilroy Light" panose="00000400000000000000" pitchFamily="50" charset="0"/>
            </a:endParaRPr>
          </a:p>
          <a:p>
            <a:pPr algn="l">
              <a:buFont typeface="+mj-lt"/>
              <a:buAutoNum type="arabicPeriod"/>
            </a:pPr>
            <a:r>
              <a:rPr lang="en-US" sz="2400" b="1" i="0" dirty="0">
                <a:effectLst/>
                <a:latin typeface="Gilroy Light" panose="00000400000000000000" pitchFamily="50" charset="0"/>
                <a:hlinkClick r:id="rId5" tooltip="Glucocorticoids and Therapeutic Use Exemptions">
                  <a:extLst>
                    <a:ext uri="{A12FA001-AC4F-418D-AE19-62706E023703}">
                      <ahyp:hlinkClr xmlns:ahyp="http://schemas.microsoft.com/office/drawing/2018/hyperlinkcolor" val="tx"/>
                    </a:ext>
                  </a:extLst>
                </a:hlinkClick>
              </a:rPr>
              <a:t>Glucocorticoids and Therapeutic Use Exemptions</a:t>
            </a:r>
            <a:endParaRPr lang="en-US" sz="2400" b="1" i="0" dirty="0">
              <a:effectLst/>
              <a:latin typeface="Gilroy Light" panose="00000400000000000000" pitchFamily="50" charset="0"/>
            </a:endParaRPr>
          </a:p>
          <a:p>
            <a:pPr algn="l"/>
            <a:r>
              <a:rPr lang="en-US" sz="2400" b="0" i="1" dirty="0">
                <a:effectLst/>
                <a:latin typeface="Gilroy Light" panose="00000400000000000000" pitchFamily="50" charset="0"/>
              </a:rPr>
              <a:t>These documents are also available on </a:t>
            </a:r>
            <a:r>
              <a:rPr lang="en-US" sz="2400" b="0" i="1" dirty="0">
                <a:effectLst/>
                <a:latin typeface="Gilroy Light" panose="00000400000000000000" pitchFamily="50" charset="0"/>
                <a:hlinkClick r:id="rId6">
                  <a:extLst>
                    <a:ext uri="{A12FA001-AC4F-418D-AE19-62706E023703}">
                      <ahyp:hlinkClr xmlns:ahyp="http://schemas.microsoft.com/office/drawing/2018/hyperlinkcolor" val="tx"/>
                    </a:ext>
                  </a:extLst>
                </a:hlinkClick>
              </a:rPr>
              <a:t>https://www.sportireland.ie/anti-doping-rules</a:t>
            </a:r>
            <a:r>
              <a:rPr lang="en-US" sz="2400" b="0" i="1" dirty="0">
                <a:effectLst/>
                <a:latin typeface="Gilroy Light" panose="00000400000000000000" pitchFamily="50" charset="0"/>
              </a:rPr>
              <a:t>   </a:t>
            </a:r>
            <a:endParaRPr lang="en-US" sz="2400" b="0" i="0" dirty="0">
              <a:effectLst/>
              <a:latin typeface="Gilroy Light" panose="00000400000000000000" pitchFamily="50" charset="0"/>
            </a:endParaRPr>
          </a:p>
          <a:p>
            <a:pPr algn="l"/>
            <a:r>
              <a:rPr lang="en-US" sz="2400" b="1" dirty="0">
                <a:latin typeface="Gilroy W05 Bold"/>
              </a:rPr>
              <a:t> </a:t>
            </a:r>
            <a:endParaRPr lang="en-US" dirty="0">
              <a:latin typeface="Gilroy Light" panose="00000400000000000000" pitchFamily="50" charset="0"/>
            </a:endParaRPr>
          </a:p>
          <a:p>
            <a:pPr algn="l"/>
            <a:endParaRPr lang="en-US" b="0" i="0" dirty="0">
              <a:effectLst/>
              <a:latin typeface="Gilroy Light" panose="00000400000000000000" pitchFamily="50" charset="0"/>
            </a:endParaRPr>
          </a:p>
        </p:txBody>
      </p:sp>
      <p:pic>
        <p:nvPicPr>
          <p:cNvPr id="1028" name="Picture 4" descr="WADA – Logos Download">
            <a:extLst>
              <a:ext uri="{FF2B5EF4-FFF2-40B4-BE49-F238E27FC236}">
                <a16:creationId xmlns:a16="http://schemas.microsoft.com/office/drawing/2014/main" id="{606EB682-9B4D-2651-B3B2-F6D8B9FD20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4578" y="96286"/>
            <a:ext cx="3381375"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60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2" name="Title 1"/>
          <p:cNvSpPr>
            <a:spLocks noGrp="1"/>
          </p:cNvSpPr>
          <p:nvPr>
            <p:ph type="title"/>
          </p:nvPr>
        </p:nvSpPr>
        <p:spPr>
          <a:xfrm>
            <a:off x="395536" y="1539971"/>
            <a:ext cx="8111713" cy="549744"/>
          </a:xfrm>
          <a:noFill/>
        </p:spPr>
        <p:txBody>
          <a:bodyPr vert="horz" lIns="91440" tIns="45720" rIns="91440" bIns="45720" rtlCol="0" anchor="ctr">
            <a:normAutofit fontScale="90000"/>
          </a:bodyPr>
          <a:lstStyle/>
          <a:p>
            <a:pPr>
              <a:lnSpc>
                <a:spcPct val="90000"/>
              </a:lnSpc>
            </a:pPr>
            <a:r>
              <a:rPr lang="en-GB" b="1" i="0" dirty="0">
                <a:effectLst/>
                <a:latin typeface="BrownStd"/>
              </a:rPr>
              <a:t>How to Check your Medications</a:t>
            </a:r>
            <a:br>
              <a:rPr lang="en-GB" b="1" i="0" dirty="0">
                <a:effectLst/>
                <a:latin typeface="BrownStd"/>
              </a:rPr>
            </a:br>
            <a:endParaRPr lang="en-US" b="1" kern="1200" dirty="0">
              <a:ea typeface="+mj-ea"/>
              <a:cs typeface="+mj-cs"/>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185273" y="5968525"/>
            <a:ext cx="3553238" cy="516871"/>
          </a:xfrm>
          <a:prstGeom prst="rect">
            <a:avLst/>
          </a:prstGeom>
        </p:spPr>
      </p:pic>
      <p:sp>
        <p:nvSpPr>
          <p:cNvPr id="7" name="Title 1">
            <a:extLst>
              <a:ext uri="{FF2B5EF4-FFF2-40B4-BE49-F238E27FC236}">
                <a16:creationId xmlns:a16="http://schemas.microsoft.com/office/drawing/2014/main" id="{DA28EDE1-0B3F-5AC0-15D5-FE803972F3EF}"/>
              </a:ext>
            </a:extLst>
          </p:cNvPr>
          <p:cNvSpPr txBox="1">
            <a:spLocks/>
          </p:cNvSpPr>
          <p:nvPr/>
        </p:nvSpPr>
        <p:spPr>
          <a:xfrm>
            <a:off x="276711" y="1844824"/>
            <a:ext cx="8590578" cy="4834552"/>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u="sng" dirty="0">
                <a:latin typeface="Gilroy Light" panose="00000400000000000000" pitchFamily="50" charset="0"/>
                <a:ea typeface="Open Sans" panose="020B0606030504020204" pitchFamily="34" charset="0"/>
                <a:cs typeface="Open Sans" panose="020B0606030504020204" pitchFamily="34" charset="0"/>
              </a:rPr>
              <a:t>ALL</a:t>
            </a:r>
            <a:r>
              <a:rPr lang="en-GB" sz="1800" dirty="0">
                <a:latin typeface="Gilroy Light" panose="00000400000000000000" pitchFamily="50" charset="0"/>
                <a:ea typeface="Open Sans" panose="020B0606030504020204" pitchFamily="34" charset="0"/>
                <a:cs typeface="Open Sans" panose="020B0606030504020204" pitchFamily="34" charset="0"/>
              </a:rPr>
              <a:t> players must check </a:t>
            </a:r>
            <a:r>
              <a:rPr lang="en-GB" sz="1800" u="sng" dirty="0">
                <a:latin typeface="Gilroy Light" panose="00000400000000000000" pitchFamily="50" charset="0"/>
                <a:ea typeface="Open Sans" panose="020B0606030504020204" pitchFamily="34" charset="0"/>
                <a:cs typeface="Open Sans" panose="020B0606030504020204" pitchFamily="34" charset="0"/>
              </a:rPr>
              <a:t>all</a:t>
            </a:r>
            <a:r>
              <a:rPr lang="en-GB" sz="1800" dirty="0">
                <a:latin typeface="Gilroy Light" panose="00000400000000000000" pitchFamily="50" charset="0"/>
                <a:ea typeface="Open Sans" panose="020B0606030504020204" pitchFamily="34" charset="0"/>
                <a:cs typeface="Open Sans" panose="020B0606030504020204" pitchFamily="34" charset="0"/>
              </a:rPr>
              <a:t> of their medications, even if it is a once off anti-biotic or</a:t>
            </a:r>
            <a:r>
              <a:rPr lang="en-GB" sz="1800" u="sng" dirty="0">
                <a:latin typeface="Gilroy Light" panose="00000400000000000000" pitchFamily="50" charset="0"/>
                <a:ea typeface="Open Sans" panose="020B0606030504020204" pitchFamily="34" charset="0"/>
                <a:cs typeface="Open Sans" panose="020B0606030504020204" pitchFamily="34" charset="0"/>
              </a:rPr>
              <a:t> over the counter medicine ‘</a:t>
            </a:r>
            <a:r>
              <a:rPr lang="en-GB" sz="1800" b="1" u="sng" dirty="0">
                <a:latin typeface="Gilroy Light" panose="00000400000000000000" pitchFamily="50" charset="0"/>
                <a:ea typeface="Open Sans" panose="020B0606030504020204" pitchFamily="34" charset="0"/>
                <a:cs typeface="Open Sans" panose="020B0606030504020204" pitchFamily="34" charset="0"/>
              </a:rPr>
              <a:t>OTC</a:t>
            </a:r>
            <a:r>
              <a:rPr lang="en-GB" sz="1800" u="sng" dirty="0">
                <a:latin typeface="Gilroy Light" panose="00000400000000000000" pitchFamily="50" charset="0"/>
                <a:ea typeface="Open Sans" panose="020B0606030504020204" pitchFamily="34" charset="0"/>
                <a:cs typeface="Open Sans" panose="020B0606030504020204" pitchFamily="34" charset="0"/>
              </a:rPr>
              <a:t>’.</a:t>
            </a:r>
            <a:br>
              <a:rPr lang="en-GB" sz="1800" dirty="0">
                <a:latin typeface="Gilroy Light" panose="00000400000000000000" pitchFamily="50" charset="0"/>
                <a:ea typeface="Open Sans" panose="020B0606030504020204" pitchFamily="34" charset="0"/>
                <a:cs typeface="Open Sans" panose="020B0606030504020204" pitchFamily="34" charset="0"/>
              </a:rPr>
            </a:br>
            <a:br>
              <a:rPr lang="en-GB" sz="1800" dirty="0">
                <a:latin typeface="Gilroy Light" panose="00000400000000000000" pitchFamily="50" charset="0"/>
                <a:ea typeface="Open Sans" panose="020B0606030504020204" pitchFamily="34" charset="0"/>
                <a:cs typeface="Open Sans" panose="020B0606030504020204" pitchFamily="34" charset="0"/>
              </a:rPr>
            </a:br>
            <a:r>
              <a:rPr lang="en-GB" sz="1800" dirty="0">
                <a:latin typeface="Gilroy Light" panose="00000400000000000000" pitchFamily="50" charset="0"/>
                <a:ea typeface="Open Sans" panose="020B0606030504020204" pitchFamily="34" charset="0"/>
                <a:cs typeface="Open Sans" panose="020B0606030504020204" pitchFamily="34" charset="0"/>
              </a:rPr>
              <a:t>See links below to check medications</a:t>
            </a:r>
            <a:br>
              <a:rPr lang="en-GB" sz="1800" dirty="0">
                <a:latin typeface="Gilroy Light" panose="00000400000000000000" pitchFamily="50" charset="0"/>
                <a:ea typeface="Open Sans" panose="020B0606030504020204" pitchFamily="34" charset="0"/>
                <a:cs typeface="Open Sans" panose="020B0606030504020204" pitchFamily="34" charset="0"/>
              </a:rPr>
            </a:br>
            <a:r>
              <a:rPr lang="en-GB" sz="1800" dirty="0">
                <a:latin typeface="Gilroy Light" panose="00000400000000000000" pitchFamily="50" charset="0"/>
                <a:ea typeface="Open Sans" panose="020B0606030504020204" pitchFamily="34" charset="0"/>
                <a:cs typeface="Open Sans" panose="020B0606030504020204" pitchFamily="34" charset="0"/>
              </a:rPr>
              <a:t>In Republic of Ireland (if medication purchased in ROI) – Check the drugs in sport database on </a:t>
            </a:r>
            <a:r>
              <a:rPr lang="en-GB" sz="1800" u="sng" dirty="0">
                <a:solidFill>
                  <a:srgbClr val="FF0000"/>
                </a:solidFill>
                <a:latin typeface="Gilroy Light" panose="00000400000000000000" pitchFamily="50"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http://www.eirpharm.com/</a:t>
            </a:r>
            <a:r>
              <a:rPr lang="en-GB" sz="1800" dirty="0">
                <a:solidFill>
                  <a:srgbClr val="FF0000"/>
                </a:solidFill>
                <a:latin typeface="Gilroy Light" panose="00000400000000000000" pitchFamily="50" charset="0"/>
                <a:ea typeface="Open Sans" panose="020B0606030504020204" pitchFamily="34" charset="0"/>
                <a:cs typeface="Open Sans" panose="020B0606030504020204" pitchFamily="34" charset="0"/>
              </a:rPr>
              <a:t> </a:t>
            </a:r>
            <a:br>
              <a:rPr lang="en-GB" sz="1800" dirty="0">
                <a:latin typeface="Gilroy Light" panose="00000400000000000000" pitchFamily="50" charset="0"/>
                <a:ea typeface="Open Sans" panose="020B0606030504020204" pitchFamily="34" charset="0"/>
                <a:cs typeface="Open Sans" panose="020B0606030504020204" pitchFamily="34" charset="0"/>
              </a:rPr>
            </a:br>
            <a:br>
              <a:rPr lang="en-GB" sz="1800" dirty="0">
                <a:latin typeface="Gilroy Light" panose="00000400000000000000" pitchFamily="50" charset="0"/>
                <a:ea typeface="Open Sans" panose="020B0606030504020204" pitchFamily="34" charset="0"/>
                <a:cs typeface="Open Sans" panose="020B0606030504020204" pitchFamily="34" charset="0"/>
              </a:rPr>
            </a:br>
            <a:r>
              <a:rPr lang="en-GB" sz="1800" dirty="0">
                <a:latin typeface="Gilroy Light" panose="00000400000000000000" pitchFamily="50" charset="0"/>
                <a:ea typeface="Open Sans" panose="020B0606030504020204" pitchFamily="34" charset="0"/>
                <a:cs typeface="Open Sans" panose="020B0606030504020204" pitchFamily="34" charset="0"/>
              </a:rPr>
              <a:t>Medications bought in Northern Ireland, U.K., U.S.A and Canada can be checked on </a:t>
            </a:r>
            <a:r>
              <a:rPr lang="en-GB" sz="1800" u="sng" dirty="0">
                <a:solidFill>
                  <a:srgbClr val="FF0000"/>
                </a:solidFill>
                <a:latin typeface="Gilroy Light" panose="00000400000000000000" pitchFamily="50"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http://www.globaldro.com/</a:t>
            </a:r>
            <a:r>
              <a:rPr lang="en-GB" sz="1800" dirty="0">
                <a:solidFill>
                  <a:srgbClr val="FF0000"/>
                </a:solidFill>
                <a:latin typeface="Gilroy Light" panose="00000400000000000000" pitchFamily="50" charset="0"/>
                <a:ea typeface="Open Sans" panose="020B0606030504020204" pitchFamily="34" charset="0"/>
                <a:cs typeface="Open Sans" panose="020B0606030504020204" pitchFamily="34" charset="0"/>
              </a:rPr>
              <a:t> </a:t>
            </a:r>
            <a:br>
              <a:rPr lang="en-GB" sz="1800" dirty="0">
                <a:latin typeface="Gilroy Light" panose="00000400000000000000" pitchFamily="50" charset="0"/>
                <a:ea typeface="Open Sans" panose="020B0606030504020204" pitchFamily="34" charset="0"/>
                <a:cs typeface="Open Sans" panose="020B0606030504020204" pitchFamily="34" charset="0"/>
              </a:rPr>
            </a:br>
            <a:r>
              <a:rPr lang="en-GB" sz="1800" dirty="0">
                <a:latin typeface="Gilroy Light" panose="00000400000000000000" pitchFamily="50" charset="0"/>
                <a:ea typeface="Open Sans" panose="020B0606030504020204" pitchFamily="34" charset="0"/>
                <a:cs typeface="Open Sans" panose="020B0606030504020204" pitchFamily="34" charset="0"/>
              </a:rPr>
              <a:t> </a:t>
            </a:r>
            <a:br>
              <a:rPr lang="en-GB" sz="1800" dirty="0">
                <a:latin typeface="Gilroy Light" panose="00000400000000000000" pitchFamily="50" charset="0"/>
                <a:ea typeface="Open Sans" panose="020B0606030504020204" pitchFamily="34" charset="0"/>
                <a:cs typeface="Open Sans" panose="020B0606030504020204" pitchFamily="34" charset="0"/>
              </a:rPr>
            </a:br>
            <a:r>
              <a:rPr lang="en-GB" sz="1800" dirty="0">
                <a:latin typeface="Gilroy Light" panose="00000400000000000000" pitchFamily="50" charset="0"/>
                <a:ea typeface="Open Sans" panose="020B0606030504020204" pitchFamily="34" charset="0"/>
                <a:cs typeface="Open Sans" panose="020B0606030504020204" pitchFamily="34" charset="0"/>
              </a:rPr>
              <a:t>If you are taking a </a:t>
            </a:r>
            <a:r>
              <a:rPr lang="en-GB" sz="1800" b="1" dirty="0">
                <a:latin typeface="Gilroy Light" panose="00000400000000000000" pitchFamily="50" charset="0"/>
                <a:ea typeface="Open Sans" panose="020B0606030504020204" pitchFamily="34" charset="0"/>
                <a:cs typeface="Open Sans" panose="020B0606030504020204" pitchFamily="34" charset="0"/>
              </a:rPr>
              <a:t>restricted or prohibited substance </a:t>
            </a:r>
            <a:r>
              <a:rPr lang="en-GB" sz="1800" dirty="0">
                <a:latin typeface="Gilroy Light" panose="00000400000000000000" pitchFamily="50" charset="0"/>
                <a:ea typeface="Open Sans" panose="020B0606030504020204" pitchFamily="34" charset="0"/>
                <a:cs typeface="Open Sans" panose="020B0606030504020204" pitchFamily="34" charset="0"/>
              </a:rPr>
              <a:t>for medicinal purpose contact me immediately to arrange a TUE </a:t>
            </a:r>
            <a:r>
              <a:rPr lang="en-GB" sz="1800" b="1" dirty="0">
                <a:latin typeface="Gilroy Light" panose="00000400000000000000" pitchFamily="50" charset="0"/>
                <a:ea typeface="Open Sans" panose="020B0606030504020204" pitchFamily="34" charset="0"/>
                <a:cs typeface="Open Sans" panose="020B0606030504020204" pitchFamily="34" charset="0"/>
              </a:rPr>
              <a:t>(Therapeutic Use Exemption) </a:t>
            </a:r>
            <a:r>
              <a:rPr lang="en-GB" sz="1800" dirty="0" err="1">
                <a:latin typeface="Gilroy Light" panose="00000400000000000000" pitchFamily="50"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loloughlin@ireland.basketball</a:t>
            </a:r>
            <a:r>
              <a:rPr lang="en-GB" sz="1800" dirty="0">
                <a:latin typeface="Gilroy Light" panose="00000400000000000000" pitchFamily="50" charset="0"/>
                <a:ea typeface="Open Sans" panose="020B0606030504020204" pitchFamily="34" charset="0"/>
                <a:cs typeface="Open Sans" panose="020B0606030504020204" pitchFamily="34" charset="0"/>
              </a:rPr>
              <a:t> </a:t>
            </a:r>
            <a:br>
              <a:rPr lang="en-GB" sz="1800" dirty="0">
                <a:latin typeface="Gilroy Light" panose="00000400000000000000" pitchFamily="50" charset="0"/>
                <a:ea typeface="Open Sans" panose="020B0606030504020204" pitchFamily="34" charset="0"/>
                <a:cs typeface="Open Sans" panose="020B0606030504020204" pitchFamily="34" charset="0"/>
              </a:rPr>
            </a:br>
            <a:r>
              <a:rPr lang="en-GB" sz="1800" dirty="0">
                <a:latin typeface="Gilroy Light" panose="00000400000000000000" pitchFamily="50" charset="0"/>
                <a:ea typeface="Open Sans" panose="020B0606030504020204" pitchFamily="34" charset="0"/>
                <a:cs typeface="Open Sans" panose="020B0606030504020204" pitchFamily="34" charset="0"/>
              </a:rPr>
              <a:t> </a:t>
            </a:r>
            <a:br>
              <a:rPr lang="en-GB" sz="1800" dirty="0">
                <a:latin typeface="Gilroy Light" panose="00000400000000000000" pitchFamily="50" charset="0"/>
                <a:ea typeface="Open Sans" panose="020B0606030504020204" pitchFamily="34" charset="0"/>
                <a:cs typeface="Open Sans" panose="020B0606030504020204" pitchFamily="34" charset="0"/>
              </a:rPr>
            </a:br>
            <a:r>
              <a:rPr lang="en-GB" sz="1800" b="1" dirty="0">
                <a:latin typeface="Gilroy Light" panose="00000400000000000000" pitchFamily="50" charset="0"/>
                <a:ea typeface="Open Sans" panose="020B0606030504020204" pitchFamily="34" charset="0"/>
                <a:cs typeface="Open Sans" panose="020B0606030504020204" pitchFamily="34" charset="0"/>
              </a:rPr>
              <a:t>Note: Recreational drugs such as cannabis, cocaine etc. are prohibited </a:t>
            </a:r>
            <a:r>
              <a:rPr lang="en-GB" sz="1800" dirty="0">
                <a:latin typeface="Gilroy Light" panose="00000400000000000000" pitchFamily="50" charset="0"/>
                <a:ea typeface="Open Sans" panose="020B0606030504020204" pitchFamily="34" charset="0"/>
                <a:cs typeface="Open Sans" panose="020B0606030504020204" pitchFamily="34" charset="0"/>
              </a:rPr>
              <a:t>and can provide a positive test leading to a minimum of 4 years ban in sport. Recent example via the following link </a:t>
            </a:r>
            <a:r>
              <a:rPr lang="en-US" sz="1800" dirty="0">
                <a:solidFill>
                  <a:srgbClr val="FF0000"/>
                </a:solidFill>
                <a:latin typeface="Gilroy Light" panose="00000400000000000000" pitchFamily="50" charset="0"/>
                <a:ea typeface="Open Sans" panose="020B0606030504020204" pitchFamily="34" charset="0"/>
                <a:cs typeface="Open Sans" panose="020B0606030504020204" pitchFamily="34" charset="0"/>
                <a:hlinkClick r:id="rId7">
                  <a:extLst>
                    <a:ext uri="{A12FA001-AC4F-418D-AE19-62706E023703}">
                      <ahyp:hlinkClr xmlns:ahyp="http://schemas.microsoft.com/office/drawing/2018/hyperlinkcolor" val="tx"/>
                    </a:ext>
                  </a:extLst>
                </a:hlinkClick>
              </a:rPr>
              <a:t>AD Violation Example - Recreational Drugs</a:t>
            </a:r>
            <a:endParaRPr lang="en-GB" sz="1800" dirty="0">
              <a:solidFill>
                <a:srgbClr val="FF0000"/>
              </a:solidFill>
              <a:latin typeface="Gilroy Light" panose="00000400000000000000" pitchFamily="50" charset="0"/>
              <a:ea typeface="Open Sans" panose="020B0606030504020204" pitchFamily="34" charset="0"/>
              <a:cs typeface="Open Sans" panose="020B0606030504020204" pitchFamily="34" charset="0"/>
            </a:endParaRPr>
          </a:p>
          <a:p>
            <a:pPr algn="l"/>
            <a:br>
              <a:rPr lang="en-GB" sz="1800" dirty="0">
                <a:latin typeface="Gilroy Light" panose="00000400000000000000" pitchFamily="50" charset="0"/>
                <a:ea typeface="Calibri" panose="020F0502020204030204" pitchFamily="34" charset="0"/>
              </a:rPr>
            </a:br>
            <a:endParaRPr lang="en-GB" dirty="0">
              <a:latin typeface="Gilroy Light" panose="00000400000000000000" pitchFamily="50" charset="0"/>
            </a:endParaRPr>
          </a:p>
        </p:txBody>
      </p:sp>
      <p:pic>
        <p:nvPicPr>
          <p:cNvPr id="6" name="Picture 5" descr="A picture containing logo&#10;&#10;Description automatically generated">
            <a:extLst>
              <a:ext uri="{FF2B5EF4-FFF2-40B4-BE49-F238E27FC236}">
                <a16:creationId xmlns:a16="http://schemas.microsoft.com/office/drawing/2014/main" id="{E4AB42C1-D93C-5ABA-B14A-73F9EA2190B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04354" y="-1172901"/>
            <a:ext cx="3573016" cy="3573016"/>
          </a:xfrm>
          <a:prstGeom prst="rect">
            <a:avLst/>
          </a:prstGeom>
        </p:spPr>
      </p:pic>
    </p:spTree>
    <p:extLst>
      <p:ext uri="{BB962C8B-B14F-4D97-AF65-F5344CB8AC3E}">
        <p14:creationId xmlns:p14="http://schemas.microsoft.com/office/powerpoint/2010/main" val="392982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2" name="Title 1"/>
          <p:cNvSpPr>
            <a:spLocks noGrp="1"/>
          </p:cNvSpPr>
          <p:nvPr>
            <p:ph type="title"/>
          </p:nvPr>
        </p:nvSpPr>
        <p:spPr>
          <a:xfrm>
            <a:off x="498020" y="732708"/>
            <a:ext cx="8111713" cy="549744"/>
          </a:xfrm>
          <a:noFill/>
        </p:spPr>
        <p:txBody>
          <a:bodyPr vert="horz" lIns="91440" tIns="45720" rIns="91440" bIns="45720" rtlCol="0" anchor="ctr">
            <a:normAutofit fontScale="90000"/>
          </a:bodyPr>
          <a:lstStyle/>
          <a:p>
            <a:pPr>
              <a:lnSpc>
                <a:spcPct val="90000"/>
              </a:lnSpc>
            </a:pPr>
            <a:br>
              <a:rPr lang="en-GB" b="1" i="0" dirty="0">
                <a:solidFill>
                  <a:srgbClr val="00B050"/>
                </a:solidFill>
                <a:effectLst/>
                <a:latin typeface="BrownStd"/>
              </a:rPr>
            </a:br>
            <a:endParaRPr lang="en-US" b="1" kern="1200" dirty="0">
              <a:solidFill>
                <a:srgbClr val="00B050"/>
              </a:solidFill>
              <a:ea typeface="+mj-ea"/>
              <a:cs typeface="+mj-cs"/>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056495" y="5800880"/>
            <a:ext cx="3553238" cy="516871"/>
          </a:xfrm>
          <a:prstGeom prst="rect">
            <a:avLst/>
          </a:prstGeom>
        </p:spPr>
      </p:pic>
      <p:pic>
        <p:nvPicPr>
          <p:cNvPr id="10" name="Picture 9">
            <a:extLst>
              <a:ext uri="{FF2B5EF4-FFF2-40B4-BE49-F238E27FC236}">
                <a16:creationId xmlns:a16="http://schemas.microsoft.com/office/drawing/2014/main" id="{A3EEEF8B-2BB3-FDEA-5BF9-77D1ABA49591}"/>
              </a:ext>
            </a:extLst>
          </p:cNvPr>
          <p:cNvPicPr>
            <a:picLocks noChangeAspect="1"/>
          </p:cNvPicPr>
          <p:nvPr/>
        </p:nvPicPr>
        <p:blipFill>
          <a:blip r:embed="rId4"/>
          <a:stretch>
            <a:fillRect/>
          </a:stretch>
        </p:blipFill>
        <p:spPr>
          <a:xfrm>
            <a:off x="187564" y="770558"/>
            <a:ext cx="8333022" cy="4987408"/>
          </a:xfrm>
          <a:prstGeom prst="rect">
            <a:avLst/>
          </a:prstGeom>
        </p:spPr>
      </p:pic>
      <p:sp>
        <p:nvSpPr>
          <p:cNvPr id="11" name="TextBox 10">
            <a:extLst>
              <a:ext uri="{FF2B5EF4-FFF2-40B4-BE49-F238E27FC236}">
                <a16:creationId xmlns:a16="http://schemas.microsoft.com/office/drawing/2014/main" id="{F95D5374-24AE-1282-C5C4-16921380F678}"/>
              </a:ext>
            </a:extLst>
          </p:cNvPr>
          <p:cNvSpPr txBox="1"/>
          <p:nvPr/>
        </p:nvSpPr>
        <p:spPr>
          <a:xfrm>
            <a:off x="236680" y="327534"/>
            <a:ext cx="8571096" cy="369332"/>
          </a:xfrm>
          <a:prstGeom prst="rect">
            <a:avLst/>
          </a:prstGeom>
          <a:noFill/>
        </p:spPr>
        <p:txBody>
          <a:bodyPr wrap="square" rtlCol="0">
            <a:spAutoFit/>
          </a:bodyPr>
          <a:lstStyle/>
          <a:p>
            <a:r>
              <a:rPr lang="en-IE" b="1" dirty="0">
                <a:solidFill>
                  <a:srgbClr val="00B050"/>
                </a:solidFill>
                <a:latin typeface="Gilroy Light" panose="00000400000000000000" pitchFamily="50" charset="0"/>
              </a:rPr>
              <a:t>EXAMPLE OF COMMON COLD OTC MEDICINE </a:t>
            </a:r>
            <a:r>
              <a:rPr lang="en-IE" b="1" u="sng" dirty="0">
                <a:solidFill>
                  <a:srgbClr val="00B050"/>
                </a:solidFill>
                <a:latin typeface="Gilroy Light" panose="00000400000000000000" pitchFamily="50" charset="0"/>
              </a:rPr>
              <a:t>PROHBITED IN-COMPETITION </a:t>
            </a:r>
            <a:endParaRPr lang="en-IE" b="1" dirty="0">
              <a:solidFill>
                <a:srgbClr val="00B050"/>
              </a:solidFill>
              <a:latin typeface="Gilroy Light" panose="00000400000000000000" pitchFamily="50" charset="0"/>
            </a:endParaRPr>
          </a:p>
        </p:txBody>
      </p:sp>
      <p:sp>
        <p:nvSpPr>
          <p:cNvPr id="12" name="TextBox 11">
            <a:extLst>
              <a:ext uri="{FF2B5EF4-FFF2-40B4-BE49-F238E27FC236}">
                <a16:creationId xmlns:a16="http://schemas.microsoft.com/office/drawing/2014/main" id="{F3F7A4EA-E6EF-814C-43E7-462A67EA9A8B}"/>
              </a:ext>
            </a:extLst>
          </p:cNvPr>
          <p:cNvSpPr txBox="1"/>
          <p:nvPr/>
        </p:nvSpPr>
        <p:spPr>
          <a:xfrm>
            <a:off x="187564" y="5909882"/>
            <a:ext cx="4334664" cy="923330"/>
          </a:xfrm>
          <a:prstGeom prst="rect">
            <a:avLst/>
          </a:prstGeom>
          <a:noFill/>
        </p:spPr>
        <p:txBody>
          <a:bodyPr wrap="square" rtlCol="0">
            <a:spAutoFit/>
          </a:bodyPr>
          <a:lstStyle/>
          <a:p>
            <a:pPr algn="ctr"/>
            <a:r>
              <a:rPr lang="en-IE" b="1" dirty="0">
                <a:solidFill>
                  <a:srgbClr val="FF0000"/>
                </a:solidFill>
                <a:latin typeface="Gilroy Light" panose="00000400000000000000" pitchFamily="50" charset="0"/>
                <a:ea typeface="Open Sans" panose="020B0606030504020204" pitchFamily="34" charset="0"/>
                <a:cs typeface="Open Sans" panose="020B0606030504020204" pitchFamily="34" charset="0"/>
              </a:rPr>
              <a:t>IMPORTANT TO CHECK BOTH OVER THE COUNTER </a:t>
            </a:r>
            <a:r>
              <a:rPr lang="en-IE" b="1" u="sng" dirty="0">
                <a:solidFill>
                  <a:srgbClr val="FF0000"/>
                </a:solidFill>
                <a:latin typeface="Gilroy Light" panose="00000400000000000000" pitchFamily="50" charset="0"/>
                <a:ea typeface="Open Sans" panose="020B0606030504020204" pitchFamily="34" charset="0"/>
                <a:cs typeface="Open Sans" panose="020B0606030504020204" pitchFamily="34" charset="0"/>
              </a:rPr>
              <a:t>AND</a:t>
            </a:r>
            <a:r>
              <a:rPr lang="en-IE" b="1" dirty="0">
                <a:solidFill>
                  <a:srgbClr val="FF0000"/>
                </a:solidFill>
                <a:latin typeface="Gilroy Light" panose="00000400000000000000" pitchFamily="50" charset="0"/>
                <a:ea typeface="Open Sans" panose="020B0606030504020204" pitchFamily="34" charset="0"/>
                <a:cs typeface="Open Sans" panose="020B0606030504020204" pitchFamily="34" charset="0"/>
              </a:rPr>
              <a:t> PRESCRIBED MEDICATION </a:t>
            </a:r>
          </a:p>
        </p:txBody>
      </p:sp>
    </p:spTree>
    <p:extLst>
      <p:ext uri="{BB962C8B-B14F-4D97-AF65-F5344CB8AC3E}">
        <p14:creationId xmlns:p14="http://schemas.microsoft.com/office/powerpoint/2010/main" val="355754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roy Light" panose="00000400000000000000" pitchFamily="50" charset="0"/>
            </a:endParaRPr>
          </a:p>
        </p:txBody>
      </p:sp>
      <p:sp>
        <p:nvSpPr>
          <p:cNvPr id="37"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56495"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Gilroy Light" panose="00000400000000000000" pitchFamily="50" charset="0"/>
            </a:endParaRPr>
          </a:p>
        </p:txBody>
      </p:sp>
      <p:sp>
        <p:nvSpPr>
          <p:cNvPr id="2" name="Title 1"/>
          <p:cNvSpPr>
            <a:spLocks noGrp="1"/>
          </p:cNvSpPr>
          <p:nvPr>
            <p:ph type="title"/>
          </p:nvPr>
        </p:nvSpPr>
        <p:spPr>
          <a:xfrm>
            <a:off x="498020" y="732708"/>
            <a:ext cx="8111713" cy="549744"/>
          </a:xfrm>
          <a:noFill/>
        </p:spPr>
        <p:txBody>
          <a:bodyPr vert="horz" lIns="91440" tIns="45720" rIns="91440" bIns="45720" rtlCol="0" anchor="ctr">
            <a:normAutofit fontScale="90000"/>
          </a:bodyPr>
          <a:lstStyle/>
          <a:p>
            <a:pPr>
              <a:lnSpc>
                <a:spcPct val="90000"/>
              </a:lnSpc>
            </a:pPr>
            <a:br>
              <a:rPr lang="en-GB" b="1" i="0" dirty="0">
                <a:solidFill>
                  <a:srgbClr val="00B050"/>
                </a:solidFill>
                <a:effectLst/>
                <a:latin typeface="BrownStd"/>
              </a:rPr>
            </a:br>
            <a:endParaRPr lang="en-US" b="1" kern="1200" dirty="0">
              <a:solidFill>
                <a:srgbClr val="00B050"/>
              </a:solidFill>
              <a:ea typeface="+mj-ea"/>
              <a:cs typeface="+mj-cs"/>
            </a:endParaRPr>
          </a:p>
        </p:txBody>
      </p:sp>
      <p:sp>
        <p:nvSpPr>
          <p:cNvPr id="3" name="Content Placeholder 2"/>
          <p:cNvSpPr>
            <a:spLocks noGrp="1"/>
          </p:cNvSpPr>
          <p:nvPr>
            <p:ph sz="half" idx="1"/>
          </p:nvPr>
        </p:nvSpPr>
        <p:spPr>
          <a:xfrm>
            <a:off x="755576" y="2564904"/>
            <a:ext cx="8111713" cy="1477328"/>
          </a:xfrm>
        </p:spPr>
        <p:txBody>
          <a:bodyPr vert="horz" lIns="91440" tIns="45720" rIns="91440" bIns="45720" rtlCol="0">
            <a:noAutofit/>
          </a:bodyPr>
          <a:lstStyle/>
          <a:p>
            <a:pPr marL="0" indent="-228600">
              <a:lnSpc>
                <a:spcPct val="90000"/>
              </a:lnSpc>
            </a:pPr>
            <a:endParaRPr lang="en-US" sz="1400" b="1" dirty="0"/>
          </a:p>
          <a:p>
            <a:pPr indent="-228600">
              <a:lnSpc>
                <a:spcPct val="90000"/>
              </a:lnSpc>
            </a:pPr>
            <a:endParaRPr lang="en-US" sz="1400" b="1" dirty="0"/>
          </a:p>
        </p:txBody>
      </p:sp>
      <p:pic>
        <p:nvPicPr>
          <p:cNvPr id="4" name="Picture 3">
            <a:extLst>
              <a:ext uri="{FF2B5EF4-FFF2-40B4-BE49-F238E27FC236}">
                <a16:creationId xmlns:a16="http://schemas.microsoft.com/office/drawing/2014/main" id="{1D6727C0-6C3F-6DAF-45B7-18D65E31C9DE}"/>
              </a:ext>
            </a:extLst>
          </p:cNvPr>
          <p:cNvPicPr>
            <a:picLocks noChangeAspect="1"/>
          </p:cNvPicPr>
          <p:nvPr/>
        </p:nvPicPr>
        <p:blipFill rotWithShape="1">
          <a:blip r:embed="rId3"/>
          <a:srcRect l="9838" t="73518" r="29525" b="10801"/>
          <a:stretch/>
        </p:blipFill>
        <p:spPr>
          <a:xfrm>
            <a:off x="5056495" y="5800880"/>
            <a:ext cx="3553238" cy="516871"/>
          </a:xfrm>
          <a:prstGeom prst="rect">
            <a:avLst/>
          </a:prstGeom>
        </p:spPr>
      </p:pic>
      <p:sp>
        <p:nvSpPr>
          <p:cNvPr id="5" name="TextBox 4">
            <a:extLst>
              <a:ext uri="{FF2B5EF4-FFF2-40B4-BE49-F238E27FC236}">
                <a16:creationId xmlns:a16="http://schemas.microsoft.com/office/drawing/2014/main" id="{841958D1-001F-1EE6-69BE-4992B26D3C5E}"/>
              </a:ext>
            </a:extLst>
          </p:cNvPr>
          <p:cNvSpPr txBox="1"/>
          <p:nvPr/>
        </p:nvSpPr>
        <p:spPr>
          <a:xfrm>
            <a:off x="236680" y="327534"/>
            <a:ext cx="8571096" cy="677108"/>
          </a:xfrm>
          <a:prstGeom prst="rect">
            <a:avLst/>
          </a:prstGeom>
          <a:noFill/>
        </p:spPr>
        <p:txBody>
          <a:bodyPr wrap="square" rtlCol="0">
            <a:spAutoFit/>
          </a:bodyPr>
          <a:lstStyle/>
          <a:p>
            <a:r>
              <a:rPr lang="en-IE" b="1" dirty="0">
                <a:solidFill>
                  <a:srgbClr val="00B050"/>
                </a:solidFill>
                <a:latin typeface="Gilroy Light" panose="00000400000000000000" pitchFamily="50" charset="0"/>
              </a:rPr>
              <a:t>EXAMPLE OF COMMON COLD OTC MEDICINE PROHBITED IN-COMPETITION </a:t>
            </a:r>
            <a:r>
              <a:rPr lang="en-IE" sz="2000" b="1" dirty="0">
                <a:solidFill>
                  <a:srgbClr val="00B050"/>
                </a:solidFill>
                <a:latin typeface="Gilroy Light" panose="00000400000000000000" pitchFamily="50" charset="0"/>
              </a:rPr>
              <a:t>….</a:t>
            </a:r>
          </a:p>
        </p:txBody>
      </p:sp>
      <p:pic>
        <p:nvPicPr>
          <p:cNvPr id="6" name="Content Placeholder 5">
            <a:extLst>
              <a:ext uri="{FF2B5EF4-FFF2-40B4-BE49-F238E27FC236}">
                <a16:creationId xmlns:a16="http://schemas.microsoft.com/office/drawing/2014/main" id="{6C8D277D-2B43-858F-02DE-0EA2F57C803A}"/>
              </a:ext>
            </a:extLst>
          </p:cNvPr>
          <p:cNvPicPr>
            <a:picLocks noChangeAspect="1"/>
          </p:cNvPicPr>
          <p:nvPr/>
        </p:nvPicPr>
        <p:blipFill rotWithShape="1">
          <a:blip r:embed="rId4"/>
          <a:srcRect l="27951" t="6601" r="26375" b="22000"/>
          <a:stretch/>
        </p:blipFill>
        <p:spPr>
          <a:xfrm>
            <a:off x="297223" y="727644"/>
            <a:ext cx="5942784" cy="5000548"/>
          </a:xfrm>
          <a:prstGeom prst="rect">
            <a:avLst/>
          </a:prstGeom>
        </p:spPr>
      </p:pic>
      <p:sp>
        <p:nvSpPr>
          <p:cNvPr id="8" name="TextBox 7">
            <a:extLst>
              <a:ext uri="{FF2B5EF4-FFF2-40B4-BE49-F238E27FC236}">
                <a16:creationId xmlns:a16="http://schemas.microsoft.com/office/drawing/2014/main" id="{5D54760A-85A9-A2EC-B0FB-13CE96B87088}"/>
              </a:ext>
            </a:extLst>
          </p:cNvPr>
          <p:cNvSpPr txBox="1"/>
          <p:nvPr/>
        </p:nvSpPr>
        <p:spPr>
          <a:xfrm>
            <a:off x="6341260" y="1055178"/>
            <a:ext cx="2466516" cy="3970318"/>
          </a:xfrm>
          <a:prstGeom prst="rect">
            <a:avLst/>
          </a:prstGeom>
          <a:noFill/>
        </p:spPr>
        <p:txBody>
          <a:bodyPr wrap="square">
            <a:spAutoFit/>
          </a:bodyPr>
          <a:lstStyle/>
          <a:p>
            <a:pPr marL="285750" indent="-285750" algn="just">
              <a:buFont typeface="Arial" panose="020B0604020202020204" pitchFamily="34" charset="0"/>
              <a:buChar char="•"/>
            </a:pPr>
            <a:r>
              <a:rPr lang="en-GB" b="1" dirty="0">
                <a:solidFill>
                  <a:srgbClr val="FF0000"/>
                </a:solidFill>
                <a:latin typeface="Gilroy Light" panose="00000400000000000000" pitchFamily="50" charset="0"/>
                <a:ea typeface="Open Sans" panose="020B0606030504020204" pitchFamily="34" charset="0"/>
                <a:cs typeface="Open Sans" panose="020B0606030504020204" pitchFamily="34" charset="0"/>
              </a:rPr>
              <a:t>Check medications  regularly. </a:t>
            </a:r>
          </a:p>
          <a:p>
            <a:pPr algn="just"/>
            <a:endParaRPr lang="en-GB" b="1" dirty="0">
              <a:solidFill>
                <a:srgbClr val="FF0000"/>
              </a:solidFill>
              <a:latin typeface="Gilroy Light" panose="00000400000000000000" pitchFamily="50" charset="0"/>
              <a:ea typeface="Open Sans" panose="020B0606030504020204" pitchFamily="34" charset="0"/>
              <a:cs typeface="Open Sans" panose="020B0606030504020204" pitchFamily="34" charset="0"/>
            </a:endParaRPr>
          </a:p>
          <a:p>
            <a:pPr marL="285750" indent="-285750" algn="just">
              <a:buFont typeface="Arial" panose="020B0604020202020204" pitchFamily="34" charset="0"/>
              <a:buChar char="•"/>
            </a:pPr>
            <a:r>
              <a:rPr lang="en-GB" b="1" dirty="0">
                <a:solidFill>
                  <a:srgbClr val="FF0000"/>
                </a:solidFill>
                <a:latin typeface="Gilroy Light" panose="00000400000000000000" pitchFamily="50" charset="0"/>
                <a:ea typeface="Open Sans" panose="020B0606030504020204" pitchFamily="34" charset="0"/>
                <a:cs typeface="Open Sans" panose="020B0606030504020204" pitchFamily="34" charset="0"/>
              </a:rPr>
              <a:t>WADA prohibited List is updated yearly and some items may be added to the list making a product that was  previously permitted now prohibited. </a:t>
            </a:r>
          </a:p>
        </p:txBody>
      </p:sp>
    </p:spTree>
    <p:extLst>
      <p:ext uri="{BB962C8B-B14F-4D97-AF65-F5344CB8AC3E}">
        <p14:creationId xmlns:p14="http://schemas.microsoft.com/office/powerpoint/2010/main" val="284964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3177</TotalTime>
  <Words>1728</Words>
  <Application>Microsoft Office PowerPoint</Application>
  <PresentationFormat>On-screen Show (4:3)</PresentationFormat>
  <Paragraphs>162</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BrownStd</vt:lpstr>
      <vt:lpstr>Gilroy Light</vt:lpstr>
      <vt:lpstr>Gilroy W05 Bold</vt:lpstr>
      <vt:lpstr>Wingdings</vt:lpstr>
      <vt:lpstr>Office Theme</vt:lpstr>
      <vt:lpstr>Anti Doping </vt:lpstr>
      <vt:lpstr>What is Anti Doping?</vt:lpstr>
      <vt:lpstr> </vt:lpstr>
      <vt:lpstr>Strict Liability</vt:lpstr>
      <vt:lpstr> </vt:lpstr>
      <vt:lpstr> </vt:lpstr>
      <vt:lpstr>How to Check your Medications </vt:lpstr>
      <vt:lpstr> </vt:lpstr>
      <vt:lpstr> </vt:lpstr>
      <vt:lpstr> </vt:lpstr>
      <vt:lpstr> </vt:lpstr>
      <vt:lpstr> </vt:lpstr>
      <vt:lpstr> </vt:lpstr>
      <vt:lpstr>  Dried Blood Spots Collection   or visit via link  https://www.youtube.com/watch?v=OWCuRTCTf3Q </vt:lpstr>
      <vt:lpstr>PowerPoint Presentation</vt:lpstr>
      <vt:lpstr>PowerPoint Presentation</vt:lpstr>
      <vt:lpstr>PowerPoint Presentation</vt:lpstr>
      <vt:lpstr> </vt:lpstr>
      <vt:lpstr>PowerPoint Presentation</vt:lpstr>
      <vt:lpstr>Anti Doping Officer Louise O’Loughlin loloughlin@ireland.basketball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loloughlin</dc:creator>
  <cp:lastModifiedBy>Louise O'Loughlin</cp:lastModifiedBy>
  <cp:revision>95</cp:revision>
  <cp:lastPrinted>2018-06-15T15:48:40Z</cp:lastPrinted>
  <dcterms:created xsi:type="dcterms:W3CDTF">2015-06-05T09:46:38Z</dcterms:created>
  <dcterms:modified xsi:type="dcterms:W3CDTF">2023-08-08T11:42:35Z</dcterms:modified>
</cp:coreProperties>
</file>